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5" r:id="rId3"/>
    <p:sldId id="326" r:id="rId4"/>
    <p:sldId id="268" r:id="rId5"/>
    <p:sldId id="271" r:id="rId6"/>
    <p:sldId id="257" r:id="rId7"/>
    <p:sldId id="275" r:id="rId8"/>
    <p:sldId id="277" r:id="rId9"/>
    <p:sldId id="270" r:id="rId10"/>
    <p:sldId id="276" r:id="rId11"/>
    <p:sldId id="272" r:id="rId12"/>
    <p:sldId id="273" r:id="rId13"/>
    <p:sldId id="258" r:id="rId14"/>
    <p:sldId id="288" r:id="rId15"/>
    <p:sldId id="289" r:id="rId16"/>
    <p:sldId id="294" r:id="rId17"/>
    <p:sldId id="259" r:id="rId18"/>
    <p:sldId id="260" r:id="rId19"/>
    <p:sldId id="261" r:id="rId20"/>
    <p:sldId id="262" r:id="rId21"/>
    <p:sldId id="269" r:id="rId22"/>
    <p:sldId id="263" r:id="rId23"/>
    <p:sldId id="264" r:id="rId24"/>
    <p:sldId id="265" r:id="rId25"/>
    <p:sldId id="266" r:id="rId26"/>
    <p:sldId id="274" r:id="rId27"/>
    <p:sldId id="311" r:id="rId28"/>
    <p:sldId id="279" r:id="rId29"/>
    <p:sldId id="314" r:id="rId30"/>
    <p:sldId id="280" r:id="rId31"/>
    <p:sldId id="310" r:id="rId32"/>
    <p:sldId id="267" r:id="rId33"/>
    <p:sldId id="313" r:id="rId34"/>
    <p:sldId id="306" r:id="rId35"/>
    <p:sldId id="305" r:id="rId36"/>
    <p:sldId id="316" r:id="rId37"/>
    <p:sldId id="283" r:id="rId38"/>
    <p:sldId id="338" r:id="rId39"/>
    <p:sldId id="339" r:id="rId40"/>
    <p:sldId id="340" r:id="rId41"/>
    <p:sldId id="341" r:id="rId42"/>
    <p:sldId id="342" r:id="rId43"/>
    <p:sldId id="343" r:id="rId44"/>
    <p:sldId id="344" r:id="rId45"/>
    <p:sldId id="345" r:id="rId46"/>
    <p:sldId id="346" r:id="rId47"/>
    <p:sldId id="347" r:id="rId48"/>
    <p:sldId id="348" r:id="rId49"/>
    <p:sldId id="349" r:id="rId50"/>
    <p:sldId id="350" r:id="rId51"/>
    <p:sldId id="351" r:id="rId52"/>
    <p:sldId id="352" r:id="rId53"/>
    <p:sldId id="353" r:id="rId54"/>
    <p:sldId id="354" r:id="rId55"/>
    <p:sldId id="355" r:id="rId56"/>
    <p:sldId id="356" r:id="rId57"/>
    <p:sldId id="357" r:id="rId58"/>
    <p:sldId id="358" r:id="rId59"/>
    <p:sldId id="337" r:id="rId60"/>
    <p:sldId id="295" r:id="rId61"/>
    <p:sldId id="331" r:id="rId62"/>
    <p:sldId id="329" r:id="rId63"/>
    <p:sldId id="328" r:id="rId64"/>
    <p:sldId id="323" r:id="rId65"/>
    <p:sldId id="320" r:id="rId66"/>
    <p:sldId id="318" r:id="rId67"/>
    <p:sldId id="321" r:id="rId68"/>
    <p:sldId id="322" r:id="rId69"/>
    <p:sldId id="319" r:id="rId70"/>
    <p:sldId id="284" r:id="rId71"/>
    <p:sldId id="290" r:id="rId72"/>
    <p:sldId id="278" r:id="rId73"/>
    <p:sldId id="285" r:id="rId74"/>
    <p:sldId id="286" r:id="rId75"/>
    <p:sldId id="307" r:id="rId76"/>
    <p:sldId id="302" r:id="rId77"/>
    <p:sldId id="304" r:id="rId78"/>
    <p:sldId id="287" r:id="rId79"/>
    <p:sldId id="291" r:id="rId80"/>
    <p:sldId id="292" r:id="rId81"/>
    <p:sldId id="293" r:id="rId82"/>
    <p:sldId id="299" r:id="rId83"/>
    <p:sldId id="300" r:id="rId84"/>
    <p:sldId id="308" r:id="rId85"/>
    <p:sldId id="301" r:id="rId86"/>
    <p:sldId id="303" r:id="rId87"/>
    <p:sldId id="317" r:id="rId8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hyperlink" Target="https://ru-wiki.ru/wiki/%D0%A6%D0%B5%D0%BD%D1%82%D1%80%D0%BE%D0%BC%D0%B5%D1%80%D0%B0" TargetMode="External"/><Relationship Id="rId3" Type="http://schemas.openxmlformats.org/officeDocument/2006/relationships/hyperlink" Target="https://ru-wiki.ru/wiki/%D0%9C%D0%B5%D0%B9%D0%BE%D0%B7" TargetMode="External"/><Relationship Id="rId7" Type="http://schemas.openxmlformats.org/officeDocument/2006/relationships/hyperlink" Target="https://ru-wiki.ru/wiki/%D0%A5%D1%80%D0%BE%D0%BC%D0%B0%D1%82%D0%B8%D0%B4%D1%8B" TargetMode="External"/><Relationship Id="rId2" Type="http://schemas.openxmlformats.org/officeDocument/2006/relationships/hyperlink" Target="https://ru-wiki.ru/wiki/%D0%9C%D0%B8%D1%82%D0%BE%D0%B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-wiki.ru/wiki/%D0%9A%D0%B8%D0%BD%D0%B5%D1%82%D0%BE%D1%85%D0%BE%D1%80" TargetMode="External"/><Relationship Id="rId11" Type="http://schemas.openxmlformats.org/officeDocument/2006/relationships/hyperlink" Target="https://ru-wiki.ru/wiki/%D0%A6%D0%B5%D0%BD%D1%82%D1%80%D0%B8%D0%BE%D0%BB%D0%B8" TargetMode="External"/><Relationship Id="rId5" Type="http://schemas.openxmlformats.org/officeDocument/2006/relationships/hyperlink" Target="https://ru-wiki.ru/wiki/%D0%9C%D0%B8%D0%BA%D1%80%D0%BE%D1%82%D1%80%D1%83%D0%B1%D0%BE%D1%87%D0%BA%D0%B8" TargetMode="External"/><Relationship Id="rId10" Type="http://schemas.openxmlformats.org/officeDocument/2006/relationships/hyperlink" Target="https://ru-wiki.ru/wiki/%D0%A6%D0%B5%D0%BD%D1%82%D1%80%D0%BE%D1%81%D0%BE%D0%BC%D0%B0" TargetMode="External"/><Relationship Id="rId4" Type="http://schemas.openxmlformats.org/officeDocument/2006/relationships/hyperlink" Target="https://ru-wiki.ru/wiki/%D0%A5%D1%80%D0%BE%D0%BC%D0%BE%D1%81%D0%BE%D0%BC" TargetMode="External"/><Relationship Id="rId9" Type="http://schemas.openxmlformats.org/officeDocument/2006/relationships/hyperlink" Target="https://ru-wiki.ru/wiki/%D0%96%D0%B8%D0%B2%D0%BE%D1%82%D0%BD%D1%8B%D0%B5" TargetMode="Externa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140968"/>
            <a:ext cx="7776864" cy="2497832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Hujayraning</a:t>
            </a:r>
            <a:r>
              <a:rPr 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ko’payish</a:t>
            </a:r>
            <a:r>
              <a:rPr 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hillari</a:t>
            </a:r>
            <a:endParaRPr lang="en-US" sz="36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en-US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Hujayraning</a:t>
            </a:r>
            <a:r>
              <a:rPr 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mitotik</a:t>
            </a:r>
            <a:r>
              <a:rPr 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sikli</a:t>
            </a:r>
            <a:endParaRPr lang="en-US" sz="36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en-US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Mitoz</a:t>
            </a:r>
            <a:r>
              <a:rPr 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Meyoz</a:t>
            </a:r>
            <a:endParaRPr lang="en-US" sz="36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Hujayra</a:t>
            </a:r>
            <a:r>
              <a:rPr lang="en-US" b="1" dirty="0" smtClean="0">
                <a:solidFill>
                  <a:srgbClr val="FF0000"/>
                </a:solidFill>
              </a:rPr>
              <a:t>  </a:t>
            </a:r>
            <a:r>
              <a:rPr lang="en-US" b="1" dirty="0" err="1" smtClean="0">
                <a:solidFill>
                  <a:srgbClr val="FF0000"/>
                </a:solidFill>
              </a:rPr>
              <a:t>reproduksiyasi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66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476672"/>
            <a:ext cx="7992888" cy="6048672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bo’linishining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tipi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farqlanadi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Amitoz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Mitoz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Meyoz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5652120" y="1808820"/>
            <a:ext cx="2304256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1763688" y="1808820"/>
            <a:ext cx="2088232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004048" y="1808820"/>
            <a:ext cx="0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238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Mitoz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noto’g’ri</a:t>
            </a:r>
            <a:r>
              <a:rPr lang="en-US" dirty="0" smtClean="0"/>
              <a:t> </a:t>
            </a:r>
            <a:r>
              <a:rPr lang="en-US" dirty="0" err="1" smtClean="0"/>
              <a:t>bo’linish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Mnitoz-hujayralarning</a:t>
            </a:r>
            <a:r>
              <a:rPr lang="en-US" dirty="0" smtClean="0"/>
              <a:t> </a:t>
            </a:r>
            <a:r>
              <a:rPr lang="en-US" dirty="0" err="1" smtClean="0"/>
              <a:t>noto’g’ri</a:t>
            </a:r>
            <a:r>
              <a:rPr lang="en-US" dirty="0" smtClean="0"/>
              <a:t> </a:t>
            </a:r>
            <a:r>
              <a:rPr lang="en-US" dirty="0" err="1" smtClean="0"/>
              <a:t>bo’linishidir</a:t>
            </a:r>
            <a:r>
              <a:rPr lang="en-US" dirty="0" smtClean="0"/>
              <a:t>. </a:t>
            </a:r>
            <a:r>
              <a:rPr lang="en-US" dirty="0" err="1" smtClean="0"/>
              <a:t>Somatik</a:t>
            </a:r>
            <a:r>
              <a:rPr lang="en-US" dirty="0" smtClean="0"/>
              <a:t> </a:t>
            </a:r>
            <a:r>
              <a:rPr lang="en-US" dirty="0" err="1" smtClean="0"/>
              <a:t>hujayralarning</a:t>
            </a:r>
            <a:r>
              <a:rPr lang="en-US" dirty="0" smtClean="0"/>
              <a:t> </a:t>
            </a:r>
            <a:r>
              <a:rPr lang="en-US" dirty="0" err="1" smtClean="0"/>
              <a:t>ko’payishi</a:t>
            </a:r>
            <a:r>
              <a:rPr lang="en-US" dirty="0" smtClean="0"/>
              <a:t> </a:t>
            </a:r>
            <a:r>
              <a:rPr lang="en-US" dirty="0" err="1" smtClean="0"/>
              <a:t>asosan</a:t>
            </a:r>
            <a:r>
              <a:rPr lang="en-US" smtClean="0"/>
              <a:t>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38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://900igr.net/datas/biologija/Mitoz-i-mejoz/0006-006-Mitoz-ili-neprjamoe-delen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7"/>
            <a:ext cx="8837167" cy="642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29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http://bigslide.ru/images/49/48230/960/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471991" cy="635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02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://cf.ppt-online.org/files/slide/e/ezJrswu0CqAZRXi3B2yolYtHSDbGQvE9OkW4cN/slide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12" y="332656"/>
            <a:ext cx="8511644" cy="630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08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://meduniver.com/Medical/genetika/Img/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5"/>
            <a:ext cx="8496944" cy="620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68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5klass.net/datas/biologija/Biologija-mitoz/0007-007-Interfa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4494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29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http://biorepet-ufa.ru/wp-content/uploads/2015/05/zhiznennyj-cikl-klet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04664"/>
            <a:ext cx="8880921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02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://kozlenkoa.narod.ru/docs/mitoz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32" y="404664"/>
            <a:ext cx="8590250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98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s://ds01.infourok.ru/uploads/ex/0b9a/00009451-00e11467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68952" cy="642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16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s://ds03.infourok.ru/uploads/ex/04fd/000066a4-d522ebde/640/img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54" y="92075"/>
            <a:ext cx="8707525" cy="6530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62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perego-shop.ru/gallery/images/76301_mito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76" y="77787"/>
            <a:ext cx="8837948" cy="6015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63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5klass.net/datas/biologija/Biologija-delenie-kletki/0006-006-Profa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640960" cy="634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28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http://900igr.net/datas/biologija/Delenie-kletki/0005-005-Pozdnjaja-profa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5042"/>
            <a:ext cx="8859089" cy="6644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5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http://5klass.net/datas/biologija/Mitoz/0010-010-Profa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3" y="130572"/>
            <a:ext cx="9009221" cy="6756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69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funjpg.ru/uploads/posts/2015-10/1444258803_otlichie-mitoza-ot-mejoza-475x3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51" y="68262"/>
            <a:ext cx="8980749" cy="645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18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://bio-logos.my1.ru/Kirill/185/i_0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73" y="260648"/>
            <a:ext cx="9020927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147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ttp://infoniac.ru/upload/medialibrary/3e4/3e4b3be430c44de84cd73cb38dfc94c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84" y="112712"/>
            <a:ext cx="8736796" cy="648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57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://5biologiya.net/datas/biologija/Strukturnye-komponenty-kletki/0030-030-Mito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632268" cy="647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46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ttp://stebunovss.ru/img/e44f611efb428cdd633f86ced6c4a8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63117" cy="649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54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://images.myshared.ru/4/204352/slide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7748"/>
            <a:ext cx="8496944" cy="640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5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://bigslide.ru/images/49/48230/389/img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70" y="188640"/>
            <a:ext cx="846458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00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ttp://www.medsest.ru/img/articles/kak-prohodit-mito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8640"/>
            <a:ext cx="8808913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35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https://otvet.imgsmail.ru/download/42258017_29f3a7db9684180fac7e89b8bae07c86_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14" y="128284"/>
            <a:ext cx="8991201" cy="654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15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http://prezentacii.info/wp-content/uploads/2015/11/kuI2VLsfWaQ2gU5X/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1296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28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8" name="Picture 2" descr="https://upload.wikimedia.org/wikipedia/commons/thumb/a/aa/ProphaseIF.jpg/220px-ProphaseI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862"/>
            <a:ext cx="8712968" cy="655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10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upload.wikimedia.org/wikipedia/commons/thumb/3/33/The_time_course_of_mitosis_and_cytokinesis_(ru).svg/220px-The_time_course_of_mitosis_and_cytokinesis_(ru)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423"/>
            <a:ext cx="5472608" cy="6703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97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82498" y="548680"/>
            <a:ext cx="2602632" cy="1012974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Промета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фаза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9394" name="Picture 2" descr="https://upload.wikimedia.org/wikipedia/commons/thumb/5/5f/Prometaphase.jpg/220px-Prometapha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404664"/>
            <a:ext cx="6360642" cy="639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204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 descr="http://cf.ppt-online.org/files/slide/c/cF3OiIZE0aGb9RCDdtUJfQjYSN4XwTz2kyuLAn/slide-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892" name="Picture 4" descr="http://cf.ppt-online.org/files/slide/c/cF3OiIZE0aGb9RCDdtUJfQjYSN4XwTz2kyuLAn/slide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452974"/>
            <a:ext cx="8513131" cy="637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006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4274" name="Picture 2" descr="http://5klass.net/datas/biologija/Delenie-kletki-6-klass/0023-023-Anafaza-ana-vverkh-fazis-pojavlen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1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73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arhivurokov.ru/multiurok/4/7/8/4787de8313fb0837583be5fa7a182fa10d520118/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22344"/>
            <a:ext cx="8988425" cy="674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97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7346" name="Picture 2" descr="http://bigslide.ru/images/21/20770/831/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17" y="125412"/>
            <a:ext cx="8715763" cy="639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30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http://5klass.net/datas/biologija/Periody-zhiznennogo-tsikla-kletki/0012-012-Telofa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3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 descr="http://mypresentation.ru/documents/9c50d246451fb6e884d6114eb38f79b2/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16" y="260648"/>
            <a:ext cx="8749263" cy="6219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21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42" name="Picture 2" descr="https://upload.wikimedia.org/wikipedia/commons/thumb/8/85/TelophaseIF.jpg/220px-TelophaseIF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28092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43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bigslide.ru/images/33/32468/960/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68952" cy="618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92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2286000" y="2324100"/>
            <a:ext cx="5105400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uz-Cyrl-UZ" altLang="ru-RU" sz="4800" b="1"/>
              <a:t>Ҳужайра бўлиниши </a:t>
            </a:r>
            <a:r>
              <a:rPr lang="ru-RU" altLang="ru-RU" sz="4800" b="1"/>
              <a:t>мейоз</a:t>
            </a:r>
            <a:endParaRPr lang="en-US" altLang="ru-RU" sz="4800" b="1"/>
          </a:p>
        </p:txBody>
      </p:sp>
    </p:spTree>
    <p:extLst>
      <p:ext uri="{BB962C8B-B14F-4D97-AF65-F5344CB8AC3E}">
        <p14:creationId xmlns:p14="http://schemas.microsoft.com/office/powerpoint/2010/main" val="376542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Мейоз</a:t>
            </a:r>
            <a:endParaRPr lang="en-US" alt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</a:pPr>
            <a:r>
              <a:rPr lang="ru-RU" altLang="ru-RU" smtClean="0"/>
              <a:t>Организмнинг </a:t>
            </a:r>
            <a:r>
              <a:rPr lang="uz-Cyrl-UZ" altLang="ru-RU" smtClean="0"/>
              <a:t>ҳ</a:t>
            </a:r>
            <a:r>
              <a:rPr lang="ru-RU" altLang="ru-RU" smtClean="0"/>
              <a:t>аёт</a:t>
            </a:r>
            <a:r>
              <a:rPr lang="uz-Cyrl-UZ" altLang="ru-RU" smtClean="0"/>
              <a:t> даврида жинсий усул билан </a:t>
            </a:r>
            <a:r>
              <a:rPr lang="ru-RU" altLang="ru-RU" smtClean="0"/>
              <a:t>репродукци</a:t>
            </a:r>
            <a:r>
              <a:rPr lang="uz-Cyrl-UZ" altLang="ru-RU" smtClean="0"/>
              <a:t>я   даврида гаплоидларини ишлаб чиқишга ёрдам беради</a:t>
            </a:r>
            <a:r>
              <a:rPr lang="ru-RU" altLang="ru-RU" smtClean="0"/>
              <a:t>,</a:t>
            </a:r>
            <a:r>
              <a:rPr lang="uz-Cyrl-UZ" altLang="ru-RU" smtClean="0"/>
              <a:t> чунки уруғланиш </a:t>
            </a:r>
            <a:r>
              <a:rPr lang="ru-RU" altLang="ru-RU" smtClean="0"/>
              <a:t>диплоид</a:t>
            </a:r>
            <a:r>
              <a:rPr lang="uz-Cyrl-UZ" altLang="ru-RU" smtClean="0"/>
              <a:t>ли даврни тиклайди</a:t>
            </a:r>
            <a:r>
              <a:rPr lang="ru-RU" altLang="ru-RU" smtClean="0"/>
              <a:t>.</a:t>
            </a:r>
          </a:p>
          <a:p>
            <a:pPr marL="609600" indent="-609600" algn="just" eaLnBrk="1" hangingPunct="1">
              <a:lnSpc>
                <a:spcPct val="90000"/>
              </a:lnSpc>
            </a:pPr>
            <a:r>
              <a:rPr lang="ru-RU" altLang="ru-RU" smtClean="0"/>
              <a:t>Мейотик</a:t>
            </a:r>
            <a:r>
              <a:rPr lang="uz-Cyrl-UZ" altLang="ru-RU" smtClean="0"/>
              <a:t> бўлиниш ўсимлик ва ҳайвонларнинг </a:t>
            </a:r>
            <a:r>
              <a:rPr lang="ru-RU" altLang="ru-RU" smtClean="0"/>
              <a:t>гаметогенез</a:t>
            </a:r>
            <a:r>
              <a:rPr lang="uz-Cyrl-UZ" altLang="ru-RU" smtClean="0"/>
              <a:t>и вақтида содир бўлади.</a:t>
            </a:r>
            <a:r>
              <a:rPr lang="ru-RU" altLang="ru-RU" smtClean="0"/>
              <a:t> </a:t>
            </a:r>
            <a:r>
              <a:rPr lang="uz-Cyrl-UZ" altLang="ru-RU" smtClean="0"/>
              <a:t>Бунда </a:t>
            </a:r>
            <a:r>
              <a:rPr lang="ru-RU" altLang="ru-RU" smtClean="0"/>
              <a:t>гаплоид гамет</a:t>
            </a:r>
            <a:r>
              <a:rPr lang="uz-Cyrl-UZ" altLang="ru-RU" smtClean="0"/>
              <a:t>алар шаклланади.</a:t>
            </a:r>
            <a:endParaRPr lang="en-US" altLang="ru-RU" smtClean="0"/>
          </a:p>
        </p:txBody>
      </p:sp>
    </p:spTree>
    <p:extLst>
      <p:ext uri="{BB962C8B-B14F-4D97-AF65-F5344CB8AC3E}">
        <p14:creationId xmlns:p14="http://schemas.microsoft.com/office/powerpoint/2010/main" val="121415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533400"/>
            <a:ext cx="8686800" cy="5715000"/>
          </a:xfrm>
          <a:prstGeom prst="rect">
            <a:avLst/>
          </a:prstGeom>
        </p:spPr>
        <p:txBody>
          <a:bodyPr/>
          <a:lstStyle/>
          <a:p>
            <a:pPr marL="114300" indent="742950" algn="just" eaLnBrk="1" hangingPunct="1">
              <a:lnSpc>
                <a:spcPct val="90000"/>
              </a:lnSpc>
              <a:buFontTx/>
              <a:buNone/>
            </a:pPr>
            <a:r>
              <a:rPr lang="ru-RU" altLang="ru-RU" smtClean="0"/>
              <a:t>Мейоз</a:t>
            </a:r>
            <a:r>
              <a:rPr lang="en-US" altLang="ru-RU" b="1" smtClean="0"/>
              <a:t> </a:t>
            </a:r>
            <a:r>
              <a:rPr lang="en-US" altLang="ru-RU" smtClean="0"/>
              <a:t>I </a:t>
            </a:r>
            <a:r>
              <a:rPr lang="ru-RU" altLang="ru-RU" smtClean="0"/>
              <a:t>ва Мейоз</a:t>
            </a:r>
            <a:r>
              <a:rPr lang="en-US" altLang="ru-RU" smtClean="0"/>
              <a:t> II</a:t>
            </a:r>
            <a:r>
              <a:rPr lang="ru-RU" altLang="ru-RU" smtClean="0"/>
              <a:t> деб аталалувчи ядро ва </a:t>
            </a:r>
            <a:r>
              <a:rPr lang="uz-Cyrl-UZ" altLang="ru-RU" smtClean="0"/>
              <a:t>ҳ</a:t>
            </a:r>
            <a:r>
              <a:rPr lang="ru-RU" altLang="ru-RU" smtClean="0"/>
              <a:t>ужайралар б</a:t>
            </a:r>
            <a:r>
              <a:rPr lang="uz-Cyrl-UZ" altLang="ru-RU" smtClean="0"/>
              <a:t>ў</a:t>
            </a:r>
            <a:r>
              <a:rPr lang="ru-RU" altLang="ru-RU" smtClean="0"/>
              <a:t>л</a:t>
            </a:r>
            <a:r>
              <a:rPr lang="uz-Cyrl-UZ" altLang="ru-RU" smtClean="0"/>
              <a:t>и</a:t>
            </a:r>
            <a:r>
              <a:rPr lang="ru-RU" altLang="ru-RU" smtClean="0"/>
              <a:t>ниши кетма-кет икки циклни </a:t>
            </a:r>
            <a:r>
              <a:rPr lang="uz-Cyrl-UZ" altLang="ru-RU" smtClean="0"/>
              <a:t>ва</a:t>
            </a:r>
            <a:r>
              <a:rPr lang="ru-RU" altLang="ru-RU" smtClean="0"/>
              <a:t> бир цикл</a:t>
            </a:r>
            <a:r>
              <a:rPr lang="uz-Cyrl-UZ" altLang="ru-RU" smtClean="0"/>
              <a:t> </a:t>
            </a:r>
            <a:r>
              <a:rPr lang="ru-RU" altLang="ru-RU" smtClean="0"/>
              <a:t>ДНК</a:t>
            </a:r>
            <a:r>
              <a:rPr lang="en-US" altLang="ru-RU" smtClean="0"/>
              <a:t> </a:t>
            </a:r>
            <a:r>
              <a:rPr lang="ru-RU" altLang="ru-RU" smtClean="0"/>
              <a:t>к</a:t>
            </a:r>
            <a:r>
              <a:rPr lang="uz-Cyrl-UZ" altLang="ru-RU" smtClean="0"/>
              <a:t>ў</a:t>
            </a:r>
            <a:r>
              <a:rPr lang="ru-RU" altLang="ru-RU" smtClean="0"/>
              <a:t>пайиши</a:t>
            </a:r>
            <a:r>
              <a:rPr lang="uz-Cyrl-UZ" altLang="ru-RU" smtClean="0"/>
              <a:t>ни  ўз ичига олади</a:t>
            </a:r>
            <a:r>
              <a:rPr lang="en-US" altLang="ru-RU" smtClean="0"/>
              <a:t>.</a:t>
            </a:r>
          </a:p>
          <a:p>
            <a:pPr marL="114300" indent="742950" algn="just" eaLnBrk="1" hangingPunct="1">
              <a:lnSpc>
                <a:spcPct val="90000"/>
              </a:lnSpc>
              <a:buFontTx/>
              <a:buNone/>
            </a:pPr>
            <a:r>
              <a:rPr lang="ru-RU" altLang="ru-RU" smtClean="0"/>
              <a:t>Мейоз </a:t>
            </a:r>
            <a:r>
              <a:rPr lang="en-US" altLang="ru-RU" smtClean="0"/>
              <a:t>I </a:t>
            </a:r>
            <a:r>
              <a:rPr lang="uz-Cyrl-UZ" altLang="ru-RU" smtClean="0"/>
              <a:t>ота</a:t>
            </a:r>
            <a:r>
              <a:rPr lang="en-US" altLang="ru-RU" smtClean="0"/>
              <a:t>-</a:t>
            </a:r>
            <a:r>
              <a:rPr lang="uz-Cyrl-UZ" altLang="ru-RU" smtClean="0"/>
              <a:t>оналик хромосомалари репликациядан ва бир хилдаги </a:t>
            </a:r>
            <a:r>
              <a:rPr lang="ru-RU" altLang="ru-RU" smtClean="0"/>
              <a:t>хроматид</a:t>
            </a:r>
            <a:r>
              <a:rPr lang="uz-Cyrl-UZ" altLang="ru-RU" smtClean="0"/>
              <a:t>ларни ҳосил қилганларида юзага келади</a:t>
            </a:r>
            <a:r>
              <a:rPr lang="ru-RU" altLang="ru-RU" smtClean="0"/>
              <a:t>. Мейоз гомологик хромосом</a:t>
            </a:r>
            <a:r>
              <a:rPr lang="uz-Cyrl-UZ" altLang="ru-RU" smtClean="0"/>
              <a:t>алар </a:t>
            </a:r>
            <a:r>
              <a:rPr lang="ru-RU" altLang="ru-RU" smtClean="0"/>
              <a:t>коньюгац</a:t>
            </a:r>
            <a:r>
              <a:rPr lang="uz-Cyrl-UZ" altLang="ru-RU" smtClean="0"/>
              <a:t>иясини ва улар ўртасидаги</a:t>
            </a:r>
            <a:r>
              <a:rPr lang="ru-RU" altLang="ru-RU" smtClean="0"/>
              <a:t> рекомбинаци</a:t>
            </a:r>
            <a:r>
              <a:rPr lang="uz-Cyrl-UZ" altLang="ru-RU" smtClean="0"/>
              <a:t>яни ўз ичига олади</a:t>
            </a:r>
            <a:r>
              <a:rPr lang="ru-RU" altLang="ru-RU" smtClean="0"/>
              <a:t>. </a:t>
            </a:r>
          </a:p>
          <a:p>
            <a:pPr marL="114300" indent="742950" algn="just" eaLnBrk="1" hangingPunct="1">
              <a:lnSpc>
                <a:spcPct val="90000"/>
              </a:lnSpc>
              <a:buFontTx/>
              <a:buNone/>
            </a:pPr>
            <a:r>
              <a:rPr lang="uz-Cyrl-UZ" altLang="ru-RU" smtClean="0"/>
              <a:t>М</a:t>
            </a:r>
            <a:r>
              <a:rPr lang="ru-RU" altLang="ru-RU" smtClean="0"/>
              <a:t>ейоз </a:t>
            </a:r>
            <a:r>
              <a:rPr lang="en-US" altLang="ru-RU" smtClean="0"/>
              <a:t>II</a:t>
            </a:r>
            <a:r>
              <a:rPr lang="ru-RU" altLang="ru-RU" smtClean="0"/>
              <a:t> </a:t>
            </a:r>
            <a:r>
              <a:rPr lang="uz-Cyrl-UZ" altLang="ru-RU" smtClean="0"/>
              <a:t>якунида тўртта</a:t>
            </a:r>
            <a:r>
              <a:rPr lang="ru-RU" altLang="ru-RU" smtClean="0"/>
              <a:t> гаплоид</a:t>
            </a:r>
            <a:r>
              <a:rPr lang="uz-Cyrl-UZ" altLang="ru-RU" smtClean="0"/>
              <a:t> ҳужайралар шаклланади</a:t>
            </a:r>
            <a:r>
              <a:rPr lang="ru-RU" altLang="ru-RU" smtClean="0"/>
              <a:t>.</a:t>
            </a:r>
            <a:endParaRPr lang="en-US" altLang="ru-RU" smtClean="0"/>
          </a:p>
        </p:txBody>
      </p:sp>
    </p:spTree>
    <p:extLst>
      <p:ext uri="{BB962C8B-B14F-4D97-AF65-F5344CB8AC3E}">
        <p14:creationId xmlns:p14="http://schemas.microsoft.com/office/powerpoint/2010/main" val="345781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990600" y="587375"/>
            <a:ext cx="7467600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/>
              <a:t>Мейоти</a:t>
            </a:r>
            <a:r>
              <a:rPr lang="uz-Cyrl-UZ" altLang="ru-RU"/>
              <a:t>к ажралишлар қуйидаги даврларга бўлинади</a:t>
            </a:r>
            <a:r>
              <a:rPr lang="ru-RU" altLang="ru-RU"/>
              <a:t>:</a:t>
            </a:r>
            <a:endParaRPr lang="en-US" altLang="ru-RU"/>
          </a:p>
        </p:txBody>
      </p:sp>
      <p:graphicFrame>
        <p:nvGraphicFramePr>
          <p:cNvPr id="48196" name="Group 68"/>
          <p:cNvGraphicFramePr>
            <a:graphicFrameLocks noGrp="1"/>
          </p:cNvGraphicFramePr>
          <p:nvPr/>
        </p:nvGraphicFramePr>
        <p:xfrm>
          <a:off x="1295400" y="2133600"/>
          <a:ext cx="6629400" cy="3352802"/>
        </p:xfrm>
        <a:graphic>
          <a:graphicData uri="http://schemas.openxmlformats.org/drawingml/2006/table">
            <a:tbl>
              <a:tblPr/>
              <a:tblGrid>
                <a:gridCol w="3225800"/>
                <a:gridCol w="3403600"/>
              </a:tblGrid>
              <a:tr h="671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Мейоз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Мейоз</a:t>
                      </a:r>
                      <a:r>
                        <a:rPr kumimoji="0" lang="uz-Cyrl-U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Профаза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Профаза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Метофаза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Метофаза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Анафаза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Анафаза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Телефаза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Телефаза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932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533400" y="1616075"/>
            <a:ext cx="79248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</a:pPr>
            <a:r>
              <a:rPr lang="ru-RU" altLang="ru-RU"/>
              <a:t> а</a:t>
            </a:r>
            <a:r>
              <a:rPr lang="uz-Cyrl-UZ" altLang="ru-RU"/>
              <a:t>жралиш биринчи</a:t>
            </a:r>
            <a:r>
              <a:rPr lang="ru-RU" altLang="ru-RU"/>
              <a:t>  мейоти</a:t>
            </a:r>
            <a:r>
              <a:rPr lang="uz-Cyrl-UZ" altLang="ru-RU"/>
              <a:t>к</a:t>
            </a:r>
            <a:r>
              <a:rPr lang="ru-RU" altLang="ru-RU"/>
              <a:t> Профаза</a:t>
            </a:r>
            <a:r>
              <a:rPr lang="uz-Cyrl-UZ" altLang="ru-RU"/>
              <a:t>си</a:t>
            </a:r>
            <a:r>
              <a:rPr lang="ru-RU" altLang="ru-RU"/>
              <a:t> митоз</a:t>
            </a:r>
            <a:r>
              <a:rPr lang="uz-Cyrl-UZ" altLang="ru-RU"/>
              <a:t> </a:t>
            </a:r>
            <a:r>
              <a:rPr lang="ru-RU" altLang="ru-RU"/>
              <a:t>профаза</a:t>
            </a:r>
            <a:r>
              <a:rPr lang="uz-Cyrl-UZ" altLang="ru-RU"/>
              <a:t>сига қараганда анча узоқ давом этади ва комплекс ҳисобланади</a:t>
            </a:r>
            <a:r>
              <a:rPr lang="ru-RU" altLang="ru-RU"/>
              <a:t>. </a:t>
            </a:r>
            <a:endParaRPr lang="en-US" altLang="ru-RU"/>
          </a:p>
        </p:txBody>
      </p:sp>
      <p:sp>
        <p:nvSpPr>
          <p:cNvPr id="6147" name="Rectangle 6"/>
          <p:cNvSpPr>
            <a:spLocks noChangeArrowheads="1"/>
          </p:cNvSpPr>
          <p:nvPr/>
        </p:nvSpPr>
        <p:spPr bwMode="auto">
          <a:xfrm>
            <a:off x="2895600" y="533400"/>
            <a:ext cx="28829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 b="1"/>
              <a:t>Профаза</a:t>
            </a:r>
            <a:r>
              <a:rPr lang="en-US" altLang="ru-RU" sz="4000" b="1"/>
              <a:t> I:</a:t>
            </a:r>
          </a:p>
        </p:txBody>
      </p:sp>
      <p:sp>
        <p:nvSpPr>
          <p:cNvPr id="6148" name="Rectangle 7"/>
          <p:cNvSpPr>
            <a:spLocks noChangeArrowheads="1"/>
          </p:cNvSpPr>
          <p:nvPr/>
        </p:nvSpPr>
        <p:spPr bwMode="auto">
          <a:xfrm>
            <a:off x="457200" y="3581400"/>
            <a:ext cx="80772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1143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algn="just" eaLnBrk="1" hangingPunct="1">
              <a:spcBef>
                <a:spcPct val="0"/>
              </a:spcBef>
              <a:buFontTx/>
              <a:buChar char="•"/>
            </a:pPr>
            <a:r>
              <a:rPr lang="ru-RU" altLang="ru-RU" sz="3200"/>
              <a:t> </a:t>
            </a:r>
            <a:r>
              <a:rPr lang="uz-Cyrl-UZ" altLang="ru-RU" sz="3200"/>
              <a:t>у хромосомалар хусусиятларига асосланган қуйидаги бешта даврга</a:t>
            </a:r>
            <a:r>
              <a:rPr lang="ru-RU" altLang="ru-RU" sz="3200"/>
              <a:t>–лептонема, зиготена, пахитена, диплотена </a:t>
            </a:r>
            <a:r>
              <a:rPr lang="uz-Cyrl-UZ" altLang="ru-RU" sz="3200"/>
              <a:t>ва</a:t>
            </a:r>
            <a:r>
              <a:rPr lang="ru-RU" altLang="ru-RU" sz="3200"/>
              <a:t> диакинеза</a:t>
            </a:r>
            <a:r>
              <a:rPr lang="uz-Cyrl-UZ" altLang="ru-RU" sz="3200"/>
              <a:t>ларга бўлинади</a:t>
            </a:r>
            <a:r>
              <a:rPr lang="ru-RU" altLang="ru-RU" sz="3200"/>
              <a:t>. </a:t>
            </a:r>
            <a:endParaRPr lang="en-US" altLang="ru-RU" sz="3200"/>
          </a:p>
        </p:txBody>
      </p:sp>
    </p:spTree>
    <p:extLst>
      <p:ext uri="{BB962C8B-B14F-4D97-AF65-F5344CB8AC3E}">
        <p14:creationId xmlns:p14="http://schemas.microsoft.com/office/powerpoint/2010/main" val="201082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1066800" y="1066800"/>
            <a:ext cx="7391400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/>
              <a:t>хромосом</a:t>
            </a:r>
            <a:r>
              <a:rPr lang="uz-Cyrl-UZ" altLang="ru-RU"/>
              <a:t>алар калта</a:t>
            </a:r>
            <a:r>
              <a:rPr lang="ru-RU" altLang="ru-RU"/>
              <a:t>, </a:t>
            </a:r>
            <a:r>
              <a:rPr lang="uz-Cyrl-UZ" altLang="ru-RU"/>
              <a:t>ингичка ва кўринадиган бўлиб қолади</a:t>
            </a:r>
            <a:r>
              <a:rPr lang="ru-RU" altLang="ru-RU"/>
              <a:t>.</a:t>
            </a:r>
            <a:endParaRPr lang="en-US" altLang="ru-RU"/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3429000" y="381000"/>
            <a:ext cx="26511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/>
              <a:t>Лептонема</a:t>
            </a:r>
            <a:r>
              <a:rPr lang="en-US" altLang="ru-RU" sz="3600"/>
              <a:t>:</a:t>
            </a:r>
          </a:p>
        </p:txBody>
      </p:sp>
      <p:pic>
        <p:nvPicPr>
          <p:cNvPr id="7172" name="Picture 9" descr="lepto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12975"/>
            <a:ext cx="609600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47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304800" y="777875"/>
            <a:ext cx="84582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 anchor="ctr">
            <a:spAutoFit/>
          </a:bodyPr>
          <a:lstStyle>
            <a:lvl1pPr marL="179388" indent="-179388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/>
              <a:t> хромосом</a:t>
            </a:r>
            <a:r>
              <a:rPr lang="uz-Cyrl-UZ" altLang="ru-RU"/>
              <a:t>алар жуфтларга бирлашадилар ва бу қўшилиш жараёни </a:t>
            </a:r>
            <a:r>
              <a:rPr lang="ru-RU" altLang="ru-RU" u="sng"/>
              <a:t>синапсис</a:t>
            </a:r>
            <a:r>
              <a:rPr lang="uz-Cyrl-UZ" altLang="ru-RU"/>
              <a:t> деб аталади</a:t>
            </a:r>
            <a:r>
              <a:rPr lang="ru-RU" altLang="ru-RU"/>
              <a:t>.</a:t>
            </a:r>
            <a:endParaRPr lang="en-US" altLang="ru-RU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ru-RU" sz="1600"/>
          </a:p>
          <a:p>
            <a:pPr eaLnBrk="1" hangingPunct="1">
              <a:spcBef>
                <a:spcPct val="0"/>
              </a:spcBef>
            </a:pPr>
            <a:r>
              <a:rPr lang="ru-RU" altLang="ru-RU"/>
              <a:t> </a:t>
            </a:r>
            <a:r>
              <a:rPr lang="uz-Cyrl-UZ" altLang="ru-RU"/>
              <a:t>жуфт </a:t>
            </a:r>
            <a:r>
              <a:rPr lang="ru-RU" altLang="ru-RU"/>
              <a:t>хромосом</a:t>
            </a:r>
            <a:r>
              <a:rPr lang="uz-Cyrl-UZ" altLang="ru-RU"/>
              <a:t>алар </a:t>
            </a:r>
            <a:r>
              <a:rPr lang="en-US" altLang="ru-RU"/>
              <a:t>гомологи</a:t>
            </a:r>
            <a:r>
              <a:rPr lang="uz-Cyrl-UZ" altLang="ru-RU"/>
              <a:t>к</a:t>
            </a:r>
            <a:r>
              <a:rPr lang="ru-RU" altLang="ru-RU"/>
              <a:t> хромосом</a:t>
            </a:r>
            <a:r>
              <a:rPr lang="uz-Cyrl-UZ" altLang="ru-RU"/>
              <a:t>алар </a:t>
            </a:r>
            <a:r>
              <a:rPr lang="ru-RU" altLang="ru-RU"/>
              <a:t>дуплет</a:t>
            </a:r>
            <a:r>
              <a:rPr lang="uz-Cyrl-UZ" altLang="ru-RU"/>
              <a:t>и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z-Cyrl-UZ" altLang="ru-RU"/>
              <a:t>	деб аталади</a:t>
            </a:r>
            <a:r>
              <a:rPr lang="ru-RU" altLang="ru-RU"/>
              <a:t>.</a:t>
            </a:r>
            <a:endParaRPr lang="en-US" altLang="ru-RU"/>
          </a:p>
        </p:txBody>
      </p:sp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3505200" y="152400"/>
            <a:ext cx="23606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/>
              <a:t>Зиготена</a:t>
            </a:r>
            <a:r>
              <a:rPr lang="en-US" altLang="ru-RU" sz="3600"/>
              <a:t> :</a:t>
            </a:r>
          </a:p>
        </p:txBody>
      </p:sp>
      <p:pic>
        <p:nvPicPr>
          <p:cNvPr id="8196" name="Picture 7" descr="zygo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89288"/>
            <a:ext cx="4191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949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304800" y="871538"/>
            <a:ext cx="861060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 anchor="ctr">
            <a:spAutoFit/>
          </a:bodyPr>
          <a:lstStyle>
            <a:lvl1pPr marL="179388" indent="-179388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</a:pPr>
            <a:r>
              <a:rPr lang="ru-RU" altLang="ru-RU" sz="2300"/>
              <a:t> у</a:t>
            </a:r>
            <a:r>
              <a:rPr lang="uz-Cyrl-UZ" altLang="ru-RU" sz="2300"/>
              <a:t>шбу босқичда икки </a:t>
            </a:r>
            <a:r>
              <a:rPr lang="ru-RU" altLang="ru-RU" sz="2300"/>
              <a:t>валент</a:t>
            </a:r>
            <a:r>
              <a:rPr lang="uz-Cyrl-UZ" altLang="ru-RU" sz="2300"/>
              <a:t>ли</a:t>
            </a:r>
            <a:r>
              <a:rPr lang="ru-RU" altLang="ru-RU" sz="2300"/>
              <a:t>  хромосом</a:t>
            </a:r>
            <a:r>
              <a:rPr lang="uz-Cyrl-UZ" altLang="ru-RU" sz="2300"/>
              <a:t>алар </a:t>
            </a:r>
            <a:r>
              <a:rPr lang="ru-RU" altLang="ru-RU" sz="2300"/>
              <a:t>тетрад</a:t>
            </a:r>
            <a:r>
              <a:rPr lang="uz-Cyrl-UZ" altLang="ru-RU" sz="2300"/>
              <a:t>лари   аниқланади</a:t>
            </a:r>
            <a:r>
              <a:rPr lang="ru-RU" altLang="ru-RU" sz="2300"/>
              <a:t>.</a:t>
            </a:r>
            <a:endParaRPr lang="en-US" altLang="ru-RU" sz="2300"/>
          </a:p>
          <a:p>
            <a:pPr algn="just" eaLnBrk="1" hangingPunct="1">
              <a:spcBef>
                <a:spcPct val="0"/>
              </a:spcBef>
            </a:pPr>
            <a:r>
              <a:rPr lang="ru-RU" altLang="ru-RU" sz="2300"/>
              <a:t> комплекс</a:t>
            </a:r>
            <a:r>
              <a:rPr lang="uz-Cyrl-UZ" altLang="ru-RU" sz="2300"/>
              <a:t> тузилишга эга </a:t>
            </a:r>
            <a:r>
              <a:rPr lang="ru-RU" altLang="ru-RU" sz="2300"/>
              <a:t>хромосом</a:t>
            </a:r>
            <a:r>
              <a:rPr lang="uz-Cyrl-UZ" altLang="ru-RU" sz="2300"/>
              <a:t>а с</a:t>
            </a:r>
            <a:r>
              <a:rPr lang="ru-RU" altLang="ru-RU" sz="2300"/>
              <a:t>инапсис</a:t>
            </a:r>
            <a:r>
              <a:rPr lang="uz-Cyrl-UZ" altLang="ru-RU" sz="2300"/>
              <a:t>и </a:t>
            </a:r>
            <a:r>
              <a:rPr lang="ru-RU" altLang="ru-RU" sz="2300"/>
              <a:t>  </a:t>
            </a:r>
            <a:r>
              <a:rPr lang="en-US" altLang="ru-RU" sz="2300"/>
              <a:t>синаптонем(аль) комплекс</a:t>
            </a:r>
            <a:r>
              <a:rPr lang="uz-Cyrl-UZ" altLang="ru-RU" sz="2300"/>
              <a:t> деб аталади</a:t>
            </a:r>
            <a:r>
              <a:rPr lang="ru-RU" altLang="ru-RU" sz="2300"/>
              <a:t>. </a:t>
            </a:r>
            <a:r>
              <a:rPr lang="uz-Cyrl-UZ" altLang="ru-RU" sz="2300"/>
              <a:t>Ўхшаш бўлмаган </a:t>
            </a:r>
            <a:r>
              <a:rPr lang="ru-RU" altLang="ru-RU" sz="2300"/>
              <a:t>гомологи</a:t>
            </a:r>
            <a:r>
              <a:rPr lang="uz-Cyrl-UZ" altLang="ru-RU" sz="2300"/>
              <a:t>к</a:t>
            </a:r>
            <a:r>
              <a:rPr lang="ru-RU" altLang="ru-RU" sz="2300"/>
              <a:t> хромотид</a:t>
            </a:r>
            <a:r>
              <a:rPr lang="uz-Cyrl-UZ" altLang="ru-RU" sz="2300"/>
              <a:t>лар бирлашиши содир бўладиган қисмда </a:t>
            </a:r>
            <a:r>
              <a:rPr lang="ru-RU" altLang="ru-RU" sz="2300"/>
              <a:t>хромосом</a:t>
            </a:r>
            <a:r>
              <a:rPr lang="uz-Cyrl-UZ" altLang="ru-RU" sz="2300"/>
              <a:t>алар кўринадиган бўлиб қолади</a:t>
            </a:r>
            <a:r>
              <a:rPr lang="ru-RU" altLang="ru-RU" sz="2300"/>
              <a:t> 	</a:t>
            </a:r>
            <a:endParaRPr lang="en-US" altLang="ru-RU" sz="2300"/>
          </a:p>
        </p:txBody>
      </p:sp>
      <p:sp>
        <p:nvSpPr>
          <p:cNvPr id="9219" name="Rectangle 5"/>
          <p:cNvSpPr>
            <a:spLocks noChangeArrowheads="1"/>
          </p:cNvSpPr>
          <p:nvPr/>
        </p:nvSpPr>
        <p:spPr bwMode="auto">
          <a:xfrm>
            <a:off x="3505200" y="152400"/>
            <a:ext cx="24320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/>
              <a:t>П</a:t>
            </a:r>
            <a:r>
              <a:rPr lang="en-US" altLang="ru-RU" b="1"/>
              <a:t>ахитена:</a:t>
            </a:r>
            <a:r>
              <a:rPr lang="en-US" altLang="ru-RU"/>
              <a:t>  </a:t>
            </a:r>
          </a:p>
        </p:txBody>
      </p:sp>
      <p:sp>
        <p:nvSpPr>
          <p:cNvPr id="9220" name="Rectangle 6"/>
          <p:cNvSpPr>
            <a:spLocks noChangeArrowheads="1"/>
          </p:cNvSpPr>
          <p:nvPr/>
        </p:nvSpPr>
        <p:spPr bwMode="auto">
          <a:xfrm>
            <a:off x="228600" y="3048000"/>
            <a:ext cx="46482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179388" indent="-179388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algn="just" eaLnBrk="1" hangingPunct="1">
              <a:spcBef>
                <a:spcPct val="0"/>
              </a:spcBef>
              <a:buFontTx/>
              <a:buChar char="•"/>
            </a:pPr>
            <a:r>
              <a:rPr lang="ru-RU" altLang="ru-RU" sz="2300"/>
              <a:t> ч</a:t>
            </a:r>
            <a:r>
              <a:rPr lang="uz-Cyrl-UZ" altLang="ru-RU" sz="2300"/>
              <a:t>атишиш икки </a:t>
            </a:r>
            <a:r>
              <a:rPr lang="ru-RU" altLang="ru-RU" sz="2300"/>
              <a:t>гомологи</a:t>
            </a:r>
            <a:r>
              <a:rPr lang="uz-Cyrl-UZ" altLang="ru-RU" sz="2300"/>
              <a:t>к </a:t>
            </a:r>
            <a:r>
              <a:rPr lang="ru-RU" altLang="ru-RU" sz="2300"/>
              <a:t>хромосома</a:t>
            </a:r>
            <a:r>
              <a:rPr lang="uz-Cyrl-UZ" altLang="ru-RU" sz="2300"/>
              <a:t>лар ўртасида </a:t>
            </a:r>
            <a:r>
              <a:rPr lang="ru-RU" altLang="ru-RU" sz="2300"/>
              <a:t>генети</a:t>
            </a:r>
            <a:r>
              <a:rPr lang="uz-Cyrl-UZ" altLang="ru-RU" sz="2300"/>
              <a:t>к моддаларнинг алмашувидан иборат бўлади.</a:t>
            </a:r>
            <a:r>
              <a:rPr lang="ru-RU" altLang="ru-RU" sz="2300"/>
              <a:t> </a:t>
            </a:r>
            <a:r>
              <a:rPr lang="uz-Cyrl-UZ" altLang="ru-RU" sz="2300"/>
              <a:t>Икки </a:t>
            </a:r>
            <a:r>
              <a:rPr lang="ru-RU" altLang="ru-RU" sz="2300"/>
              <a:t>гомологи</a:t>
            </a:r>
            <a:r>
              <a:rPr lang="uz-Cyrl-UZ" altLang="ru-RU" sz="2300"/>
              <a:t>к </a:t>
            </a:r>
            <a:r>
              <a:rPr lang="ru-RU" altLang="ru-RU" sz="2300"/>
              <a:t>хромосома</a:t>
            </a:r>
            <a:r>
              <a:rPr lang="uz-Cyrl-UZ" altLang="ru-RU" sz="2300"/>
              <a:t>лар ўртасидаги р</a:t>
            </a:r>
            <a:r>
              <a:rPr lang="ru-RU" altLang="ru-RU" sz="2300"/>
              <a:t>екомбинация пахитен</a:t>
            </a:r>
            <a:r>
              <a:rPr lang="uz-Cyrl-UZ" altLang="ru-RU" sz="2300"/>
              <a:t> якунланиши билан тугайди, хромосомалар </a:t>
            </a:r>
            <a:r>
              <a:rPr lang="ru-RU" altLang="ru-RU" sz="2300"/>
              <a:t> </a:t>
            </a:r>
            <a:r>
              <a:rPr lang="uz-Cyrl-UZ" altLang="ru-RU" sz="2300"/>
              <a:t>тўқнашиш жойларида бирлашганларича қоладилар</a:t>
            </a:r>
            <a:r>
              <a:rPr lang="ru-RU" altLang="ru-RU" sz="2300"/>
              <a:t>. </a:t>
            </a:r>
            <a:endParaRPr lang="en-US" altLang="ru-RU" sz="2300"/>
          </a:p>
        </p:txBody>
      </p:sp>
      <p:pic>
        <p:nvPicPr>
          <p:cNvPr id="9221" name="Picture 7" descr="pachy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173413"/>
            <a:ext cx="44196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2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533400" y="1012825"/>
            <a:ext cx="823595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/>
              <a:t> синаптонеман комплекс</a:t>
            </a:r>
            <a:r>
              <a:rPr lang="uz-Cyrl-UZ" altLang="ru-RU"/>
              <a:t>и эрийди.</a:t>
            </a:r>
            <a:endParaRPr lang="ru-RU" altLang="ru-RU"/>
          </a:p>
          <a:p>
            <a:pPr eaLnBrk="1" hangingPunct="1">
              <a:spcBef>
                <a:spcPct val="0"/>
              </a:spcBef>
            </a:pPr>
            <a:r>
              <a:rPr lang="ru-RU" altLang="ru-RU"/>
              <a:t> гомологи</a:t>
            </a:r>
            <a:r>
              <a:rPr lang="uz-Cyrl-UZ" altLang="ru-RU"/>
              <a:t>к</a:t>
            </a:r>
            <a:r>
              <a:rPr lang="ru-RU" altLang="ru-RU"/>
              <a:t> </a:t>
            </a:r>
            <a:r>
              <a:rPr lang="uz-Cyrl-UZ" altLang="ru-RU"/>
              <a:t>икки </a:t>
            </a:r>
            <a:r>
              <a:rPr lang="ru-RU" altLang="ru-RU"/>
              <a:t>валент</a:t>
            </a:r>
            <a:r>
              <a:rPr lang="uz-Cyrl-UZ" altLang="ru-RU"/>
              <a:t>ли</a:t>
            </a:r>
            <a:r>
              <a:rPr lang="ru-RU" altLang="ru-RU"/>
              <a:t> хромосом</a:t>
            </a:r>
            <a:r>
              <a:rPr lang="uz-Cyrl-UZ" altLang="ru-RU"/>
              <a:t>алар чатишиш жойларидан ташқари бир</a:t>
            </a:r>
            <a:r>
              <a:rPr lang="ru-RU" altLang="ru-RU"/>
              <a:t>-</a:t>
            </a:r>
            <a:r>
              <a:rPr lang="uz-Cyrl-UZ" altLang="ru-RU"/>
              <a:t>биридан ажралади</a:t>
            </a:r>
            <a:r>
              <a:rPr lang="ru-RU" altLang="ru-RU"/>
              <a:t>.</a:t>
            </a:r>
            <a:endParaRPr lang="en-US" altLang="ru-RU"/>
          </a:p>
        </p:txBody>
      </p:sp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3429000" y="152400"/>
            <a:ext cx="3000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/>
              <a:t>Д</a:t>
            </a:r>
            <a:r>
              <a:rPr lang="en-US" altLang="ru-RU" sz="4000"/>
              <a:t>иплотена:</a:t>
            </a:r>
            <a:r>
              <a:rPr lang="en-US" altLang="ru-RU"/>
              <a:t> </a:t>
            </a:r>
          </a:p>
        </p:txBody>
      </p:sp>
      <p:pic>
        <p:nvPicPr>
          <p:cNvPr id="10244" name="Picture 6" descr="diplo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200400"/>
            <a:ext cx="45466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7"/>
          <p:cNvSpPr>
            <a:spLocks noChangeArrowheads="1"/>
          </p:cNvSpPr>
          <p:nvPr/>
        </p:nvSpPr>
        <p:spPr bwMode="auto">
          <a:xfrm>
            <a:off x="457200" y="3048000"/>
            <a:ext cx="38100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1143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ru-RU" altLang="ru-RU"/>
              <a:t> </a:t>
            </a:r>
            <a:r>
              <a:rPr lang="ru-RU" altLang="ru-RU" sz="3200"/>
              <a:t>Х-</a:t>
            </a:r>
            <a:r>
              <a:rPr lang="uz-Cyrl-UZ" altLang="ru-RU" sz="3200"/>
              <a:t>кўринишидаги тузилмаларнинг ҳосил бўлиши </a:t>
            </a:r>
            <a:r>
              <a:rPr lang="ru-RU" altLang="ru-RU" sz="3200"/>
              <a:t>хиазма</a:t>
            </a:r>
            <a:r>
              <a:rPr lang="uz-Cyrl-UZ" altLang="ru-RU" sz="3200"/>
              <a:t>лар деб аталади.</a:t>
            </a:r>
            <a:endParaRPr lang="en-US" altLang="ru-RU" sz="3200"/>
          </a:p>
        </p:txBody>
      </p:sp>
    </p:spTree>
    <p:extLst>
      <p:ext uri="{BB962C8B-B14F-4D97-AF65-F5344CB8AC3E}">
        <p14:creationId xmlns:p14="http://schemas.microsoft.com/office/powerpoint/2010/main" val="65362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457200" y="1143000"/>
            <a:ext cx="8229600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 sz="2800"/>
              <a:t> х</a:t>
            </a:r>
            <a:r>
              <a:rPr lang="uz-Cyrl-UZ" altLang="ru-RU" sz="2800"/>
              <a:t>иазманинг т</a:t>
            </a:r>
            <a:r>
              <a:rPr lang="ru-RU" altLang="ru-RU" sz="2800"/>
              <a:t>ерминализация</a:t>
            </a:r>
            <a:r>
              <a:rPr lang="uz-Cyrl-UZ" altLang="ru-RU" sz="2800"/>
              <a:t>си содир бўлиши</a:t>
            </a:r>
            <a:r>
              <a:rPr lang="en-US" altLang="ru-RU" sz="2800"/>
              <a:t>: </a:t>
            </a:r>
            <a:r>
              <a:rPr lang="ru-RU" altLang="ru-RU" sz="2800"/>
              <a:t>хромосом</a:t>
            </a:r>
            <a:r>
              <a:rPr lang="uz-Cyrl-UZ" altLang="ru-RU" sz="2800"/>
              <a:t>алар тўла жамланади ва </a:t>
            </a:r>
            <a:r>
              <a:rPr lang="ru-RU" altLang="ru-RU" sz="2800"/>
              <a:t>мейоти</a:t>
            </a:r>
            <a:r>
              <a:rPr lang="uz-Cyrl-UZ" altLang="ru-RU" sz="2800"/>
              <a:t>к учруқ </a:t>
            </a:r>
            <a:r>
              <a:rPr lang="en-US" altLang="ru-RU" sz="2800"/>
              <a:t>гомологи</a:t>
            </a:r>
            <a:r>
              <a:rPr lang="uz-Cyrl-UZ" altLang="ru-RU" sz="2800"/>
              <a:t>к</a:t>
            </a:r>
            <a:r>
              <a:rPr lang="ru-RU" altLang="ru-RU" sz="2800"/>
              <a:t> хромосом</a:t>
            </a:r>
            <a:r>
              <a:rPr lang="uz-Cyrl-UZ" altLang="ru-RU" sz="2800"/>
              <a:t>ани ажралишга тайёрлаш учун ҳаракатни бошлайди</a:t>
            </a:r>
            <a:r>
              <a:rPr lang="ru-RU" altLang="ru-RU" sz="2800"/>
              <a:t>.</a:t>
            </a:r>
            <a:endParaRPr lang="en-US" altLang="ru-RU" sz="2800"/>
          </a:p>
        </p:txBody>
      </p:sp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3657600" y="304800"/>
            <a:ext cx="2063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Д</a:t>
            </a:r>
            <a:r>
              <a:rPr lang="en-US" altLang="ru-RU"/>
              <a:t>иакинез:</a:t>
            </a:r>
          </a:p>
        </p:txBody>
      </p:sp>
      <p:sp>
        <p:nvSpPr>
          <p:cNvPr id="11268" name="Rectangle 6"/>
          <p:cNvSpPr>
            <a:spLocks noChangeArrowheads="1"/>
          </p:cNvSpPr>
          <p:nvPr/>
        </p:nvSpPr>
        <p:spPr bwMode="auto">
          <a:xfrm>
            <a:off x="304800" y="3048000"/>
            <a:ext cx="39624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1143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ru-RU" altLang="ru-RU"/>
              <a:t> диакинез</a:t>
            </a:r>
            <a:r>
              <a:rPr lang="uz-Cyrl-UZ" altLang="ru-RU"/>
              <a:t> якунланганидан сўнг</a:t>
            </a:r>
            <a:r>
              <a:rPr lang="ru-RU" altLang="ru-RU"/>
              <a:t> ядро </a:t>
            </a:r>
            <a:r>
              <a:rPr lang="uz-Cyrl-UZ" altLang="ru-RU"/>
              <a:t>йўқолади ва ядро қобиғи ҳам эрийди.</a:t>
            </a:r>
            <a:endParaRPr lang="ru-RU" altLang="ru-RU"/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uz-Cyrl-UZ" altLang="ru-RU"/>
              <a:t> </a:t>
            </a:r>
            <a:r>
              <a:rPr lang="ru-RU" altLang="ru-RU"/>
              <a:t>ш</a:t>
            </a:r>
            <a:r>
              <a:rPr lang="uz-Cyrl-UZ" altLang="ru-RU"/>
              <a:t>ундан сўнг </a:t>
            </a:r>
            <a:r>
              <a:rPr lang="ru-RU" altLang="ru-RU"/>
              <a:t>метафаза</a:t>
            </a:r>
            <a:r>
              <a:rPr lang="uz-Cyrl-UZ" altLang="ru-RU"/>
              <a:t> бошланади.</a:t>
            </a:r>
            <a:endParaRPr lang="en-US" altLang="ru-RU"/>
          </a:p>
        </p:txBody>
      </p:sp>
      <p:pic>
        <p:nvPicPr>
          <p:cNvPr id="11269" name="Picture 7" descr="diaki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646363"/>
            <a:ext cx="5029200" cy="42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864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304800" y="1249363"/>
            <a:ext cx="82296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 sz="2800"/>
              <a:t> и</a:t>
            </a:r>
            <a:r>
              <a:rPr lang="uz-Cyrl-UZ" altLang="ru-RU" sz="2800"/>
              <a:t>кки </a:t>
            </a:r>
            <a:r>
              <a:rPr lang="ru-RU" altLang="ru-RU" sz="2800"/>
              <a:t>валент</a:t>
            </a:r>
            <a:r>
              <a:rPr lang="uz-Cyrl-UZ" altLang="ru-RU" sz="2800"/>
              <a:t>ли</a:t>
            </a:r>
            <a:r>
              <a:rPr lang="ru-RU" altLang="ru-RU" sz="2800"/>
              <a:t> хромосом</a:t>
            </a:r>
            <a:r>
              <a:rPr lang="uz-Cyrl-UZ" altLang="ru-RU" sz="2800"/>
              <a:t>алар </a:t>
            </a:r>
            <a:r>
              <a:rPr lang="en-US" altLang="ru-RU" sz="2800"/>
              <a:t>экваториал пластин</a:t>
            </a:r>
            <a:r>
              <a:rPr lang="uz-Cyrl-UZ" altLang="ru-RU" sz="2800"/>
              <a:t>а текислигига жойлашади</a:t>
            </a:r>
            <a:r>
              <a:rPr lang="ru-RU" altLang="ru-RU" sz="2800"/>
              <a:t>.</a:t>
            </a:r>
            <a:endParaRPr lang="en-US" altLang="ru-RU" sz="2800"/>
          </a:p>
        </p:txBody>
      </p:sp>
      <p:sp>
        <p:nvSpPr>
          <p:cNvPr id="12291" name="Rectangle 5"/>
          <p:cNvSpPr>
            <a:spLocks noChangeArrowheads="1"/>
          </p:cNvSpPr>
          <p:nvPr/>
        </p:nvSpPr>
        <p:spPr bwMode="auto">
          <a:xfrm>
            <a:off x="3505200" y="381000"/>
            <a:ext cx="24685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Метафаза</a:t>
            </a:r>
            <a:r>
              <a:rPr lang="en-US" altLang="ru-RU"/>
              <a:t> I:</a:t>
            </a:r>
          </a:p>
        </p:txBody>
      </p:sp>
      <p:pic>
        <p:nvPicPr>
          <p:cNvPr id="12292" name="Picture 6" descr="meta1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179638"/>
            <a:ext cx="5791200" cy="467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7"/>
          <p:cNvSpPr>
            <a:spLocks noChangeArrowheads="1"/>
          </p:cNvSpPr>
          <p:nvPr/>
        </p:nvSpPr>
        <p:spPr bwMode="auto">
          <a:xfrm>
            <a:off x="228600" y="2743200"/>
            <a:ext cx="35052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1143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ru-RU" altLang="ru-RU" sz="2400"/>
              <a:t> у</a:t>
            </a:r>
            <a:r>
              <a:rPr lang="uz-Cyrl-UZ" altLang="ru-RU" sz="2400"/>
              <a:t>чруқнинг қарама</a:t>
            </a:r>
            <a:r>
              <a:rPr lang="ru-RU" altLang="ru-RU" sz="2400"/>
              <a:t>-</a:t>
            </a:r>
            <a:r>
              <a:rPr lang="uz-Cyrl-UZ" altLang="ru-RU" sz="2400"/>
              <a:t>қарши томони м</a:t>
            </a:r>
            <a:r>
              <a:rPr lang="ru-RU" altLang="ru-RU" sz="2400"/>
              <a:t>икро</a:t>
            </a:r>
            <a:r>
              <a:rPr lang="uz-Cyrl-UZ" altLang="ru-RU" sz="2400"/>
              <a:t>найчалари гомологик хромосомалар жуфтларига бирлашади.</a:t>
            </a:r>
            <a:endParaRPr lang="en-US" altLang="ru-RU" sz="2400"/>
          </a:p>
        </p:txBody>
      </p:sp>
    </p:spTree>
    <p:extLst>
      <p:ext uri="{BB962C8B-B14F-4D97-AF65-F5344CB8AC3E}">
        <p14:creationId xmlns:p14="http://schemas.microsoft.com/office/powerpoint/2010/main" val="290663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79438"/>
          </a:xfrm>
        </p:spPr>
        <p:txBody>
          <a:bodyPr/>
          <a:lstStyle/>
          <a:p>
            <a:pPr eaLnBrk="1" hangingPunct="1"/>
            <a:r>
              <a:rPr lang="ru-RU" altLang="ru-RU" sz="3600" smtClean="0"/>
              <a:t>Анафаза</a:t>
            </a:r>
            <a:r>
              <a:rPr lang="en-US" altLang="ru-RU" sz="3600" smtClean="0"/>
              <a:t> I: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914400"/>
            <a:ext cx="8229600" cy="1524000"/>
          </a:xfrm>
          <a:prstGeom prst="rect">
            <a:avLst/>
          </a:prstGeom>
        </p:spPr>
        <p:txBody>
          <a:bodyPr/>
          <a:lstStyle/>
          <a:p>
            <a:pPr marL="0" indent="0" eaLnBrk="1" hangingPunct="1">
              <a:lnSpc>
                <a:spcPct val="90000"/>
              </a:lnSpc>
            </a:pPr>
            <a:r>
              <a:rPr lang="ru-RU" altLang="ru-RU" smtClean="0"/>
              <a:t> гомологи</a:t>
            </a:r>
            <a:r>
              <a:rPr lang="uz-Cyrl-UZ" altLang="ru-RU" smtClean="0"/>
              <a:t>к</a:t>
            </a:r>
            <a:r>
              <a:rPr lang="ru-RU" altLang="ru-RU" smtClean="0"/>
              <a:t> хромосом</a:t>
            </a:r>
            <a:r>
              <a:rPr lang="uz-Cyrl-UZ" altLang="ru-RU" smtClean="0"/>
              <a:t>алар</a:t>
            </a:r>
            <a:r>
              <a:rPr lang="ru-RU" altLang="ru-RU" smtClean="0"/>
              <a:t> </a:t>
            </a:r>
            <a:r>
              <a:rPr lang="uz-Cyrl-UZ" altLang="ru-RU" smtClean="0"/>
              <a:t>ажраладилар ва ўхшаш </a:t>
            </a:r>
            <a:r>
              <a:rPr lang="ru-RU" altLang="ru-RU" smtClean="0"/>
              <a:t>хроматид</a:t>
            </a:r>
            <a:r>
              <a:rPr lang="uz-Cyrl-UZ" altLang="ru-RU" smtClean="0"/>
              <a:t>лар </a:t>
            </a:r>
            <a:r>
              <a:rPr lang="ru-RU" altLang="ru-RU" smtClean="0"/>
              <a:t>центромер</a:t>
            </a:r>
            <a:r>
              <a:rPr lang="uz-Cyrl-UZ" altLang="ru-RU" smtClean="0"/>
              <a:t>да боғланганича қоладилар.</a:t>
            </a:r>
            <a:endParaRPr lang="en-US" altLang="ru-RU" smtClean="0"/>
          </a:p>
        </p:txBody>
      </p:sp>
      <p:pic>
        <p:nvPicPr>
          <p:cNvPr id="13316" name="Picture 4" descr="ana1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466975"/>
            <a:ext cx="5943600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074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68363"/>
          </a:xfrm>
        </p:spPr>
        <p:txBody>
          <a:bodyPr/>
          <a:lstStyle/>
          <a:p>
            <a:pPr eaLnBrk="1" hangingPunct="1"/>
            <a:r>
              <a:rPr lang="ru-RU" altLang="ru-RU" sz="3600" smtClean="0"/>
              <a:t>Телофаза</a:t>
            </a:r>
            <a:r>
              <a:rPr lang="en-US" altLang="ru-RU" sz="3600" smtClean="0"/>
              <a:t> I: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914400"/>
            <a:ext cx="8382000" cy="1066800"/>
          </a:xfrm>
          <a:prstGeom prst="rect">
            <a:avLst/>
          </a:prstGeom>
        </p:spPr>
        <p:txBody>
          <a:bodyPr/>
          <a:lstStyle/>
          <a:p>
            <a:pPr marL="0" indent="0" eaLnBrk="1" hangingPunct="1"/>
            <a:r>
              <a:rPr lang="ru-RU" altLang="ru-RU" smtClean="0"/>
              <a:t> ядро мембранаси, ядроча пайдо б</a:t>
            </a:r>
            <a:r>
              <a:rPr lang="uz-Cyrl-UZ" altLang="ru-RU" smtClean="0"/>
              <a:t>ў</a:t>
            </a:r>
            <a:r>
              <a:rPr lang="ru-RU" altLang="ru-RU" smtClean="0"/>
              <a:t>лади ва цитокинез бошланади.</a:t>
            </a:r>
            <a:r>
              <a:rPr lang="en-US" altLang="ru-RU" smtClean="0"/>
              <a:t> </a:t>
            </a:r>
          </a:p>
        </p:txBody>
      </p:sp>
      <p:pic>
        <p:nvPicPr>
          <p:cNvPr id="14340" name="Picture 5" descr="telo1lbl copy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228850"/>
            <a:ext cx="6096000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731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4000" smtClean="0"/>
              <a:t>Мейоз</a:t>
            </a:r>
            <a:r>
              <a:rPr lang="en-US" altLang="ru-RU" sz="4000" smtClean="0"/>
              <a:t> II: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2209800"/>
          </a:xfrm>
          <a:prstGeom prst="rect">
            <a:avLst/>
          </a:prstGeom>
        </p:spPr>
        <p:txBody>
          <a:bodyPr/>
          <a:lstStyle/>
          <a:p>
            <a:pPr marL="0" indent="0" eaLnBrk="1" hangingPunct="1"/>
            <a:r>
              <a:rPr lang="ru-RU" altLang="ru-RU" sz="2800" smtClean="0"/>
              <a:t> Мейоз</a:t>
            </a:r>
            <a:r>
              <a:rPr lang="en-US" altLang="ru-RU" sz="2800" smtClean="0"/>
              <a:t> II</a:t>
            </a:r>
            <a:r>
              <a:rPr lang="ru-RU" altLang="ru-RU" sz="2800" smtClean="0"/>
              <a:t> Митоз</a:t>
            </a:r>
            <a:r>
              <a:rPr lang="uz-Cyrl-UZ" altLang="ru-RU" sz="2800" smtClean="0"/>
              <a:t>га ўхшашлик томонларига эга</a:t>
            </a:r>
            <a:endParaRPr lang="ru-RU" altLang="ru-RU" sz="2800" smtClean="0"/>
          </a:p>
          <a:p>
            <a:pPr marL="0" indent="0" eaLnBrk="1" hangingPunct="1"/>
            <a:r>
              <a:rPr lang="ru-RU" altLang="ru-RU" sz="2800" smtClean="0"/>
              <a:t> </a:t>
            </a:r>
            <a:r>
              <a:rPr lang="uz-Cyrl-UZ" altLang="ru-RU" sz="2800" smtClean="0"/>
              <a:t>ба</a:t>
            </a:r>
            <a:r>
              <a:rPr lang="ru-RU" altLang="ru-RU" sz="2800" smtClean="0"/>
              <a:t>ъ</a:t>
            </a:r>
            <a:r>
              <a:rPr lang="uz-Cyrl-UZ" altLang="ru-RU" sz="2800" smtClean="0"/>
              <a:t>зида</a:t>
            </a:r>
            <a:r>
              <a:rPr lang="ru-RU" altLang="ru-RU" sz="2800" smtClean="0"/>
              <a:t> цитокинез</a:t>
            </a:r>
            <a:r>
              <a:rPr lang="uz-Cyrl-UZ" altLang="ru-RU" sz="2800" smtClean="0"/>
              <a:t>сиз ҳужайраларда </a:t>
            </a:r>
            <a:r>
              <a:rPr lang="ru-RU" altLang="ru-RU" sz="2800" smtClean="0"/>
              <a:t>Мейоз II</a:t>
            </a:r>
            <a:r>
              <a:rPr lang="uz-Cyrl-UZ" altLang="ru-RU" sz="2800" smtClean="0"/>
              <a:t> </a:t>
            </a:r>
            <a:r>
              <a:rPr lang="ru-RU" altLang="ru-RU" sz="2800" smtClean="0"/>
              <a:t>а</a:t>
            </a:r>
            <a:r>
              <a:rPr lang="uz-Cyrl-UZ" altLang="ru-RU" sz="2800" smtClean="0"/>
              <a:t>жралишлари содир бўлиши мумкин</a:t>
            </a:r>
            <a:r>
              <a:rPr lang="ru-RU" altLang="ru-RU" sz="2800" smtClean="0"/>
              <a:t>. </a:t>
            </a:r>
            <a:endParaRPr lang="en-US" altLang="ru-RU" sz="2800" smtClean="0"/>
          </a:p>
        </p:txBody>
      </p:sp>
    </p:spTree>
    <p:extLst>
      <p:ext uri="{BB962C8B-B14F-4D97-AF65-F5344CB8AC3E}">
        <p14:creationId xmlns:p14="http://schemas.microsoft.com/office/powerpoint/2010/main" val="218627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4000" smtClean="0"/>
              <a:t>Мейоз</a:t>
            </a:r>
            <a:r>
              <a:rPr lang="uz-Cyrl-UZ" altLang="ru-RU" sz="4000" smtClean="0"/>
              <a:t> </a:t>
            </a:r>
            <a:r>
              <a:rPr lang="en-US" altLang="ru-RU" sz="4000" smtClean="0"/>
              <a:t>II</a:t>
            </a:r>
            <a:r>
              <a:rPr lang="uz-Cyrl-UZ" altLang="ru-RU" sz="4000" smtClean="0"/>
              <a:t> босқичлари</a:t>
            </a:r>
            <a:r>
              <a:rPr lang="en-US" altLang="ru-RU" sz="4000" smtClean="0"/>
              <a:t>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828800" y="1447800"/>
            <a:ext cx="5257800" cy="3048000"/>
          </a:xfrm>
          <a:prstGeom prst="rect">
            <a:avLst/>
          </a:prstGeom>
        </p:spPr>
        <p:txBody>
          <a:bodyPr/>
          <a:lstStyle/>
          <a:p>
            <a:pPr marL="808038" indent="685800" eaLnBrk="1" hangingPunct="1">
              <a:buFontTx/>
              <a:buNone/>
            </a:pPr>
            <a:endParaRPr lang="en-US" altLang="ru-RU" smtClean="0"/>
          </a:p>
          <a:p>
            <a:pPr marL="808038" indent="685800" eaLnBrk="1" hangingPunct="1"/>
            <a:r>
              <a:rPr lang="ru-RU" altLang="ru-RU" smtClean="0"/>
              <a:t>Профаза</a:t>
            </a:r>
            <a:r>
              <a:rPr lang="en-US" altLang="ru-RU" smtClean="0"/>
              <a:t> II</a:t>
            </a:r>
          </a:p>
          <a:p>
            <a:pPr marL="808038" indent="685800" eaLnBrk="1" hangingPunct="1"/>
            <a:r>
              <a:rPr lang="ru-RU" altLang="ru-RU" smtClean="0"/>
              <a:t>Метофаза</a:t>
            </a:r>
            <a:r>
              <a:rPr lang="en-US" altLang="ru-RU" smtClean="0"/>
              <a:t> II</a:t>
            </a:r>
          </a:p>
          <a:p>
            <a:pPr marL="808038" indent="685800" eaLnBrk="1" hangingPunct="1"/>
            <a:r>
              <a:rPr lang="ru-RU" altLang="ru-RU" smtClean="0"/>
              <a:t>Анафаза</a:t>
            </a:r>
            <a:r>
              <a:rPr lang="en-US" altLang="ru-RU" smtClean="0"/>
              <a:t> II</a:t>
            </a:r>
          </a:p>
          <a:p>
            <a:pPr marL="808038" indent="685800" eaLnBrk="1" hangingPunct="1"/>
            <a:r>
              <a:rPr lang="ru-RU" altLang="ru-RU" smtClean="0"/>
              <a:t>Телофаза</a:t>
            </a:r>
            <a:r>
              <a:rPr lang="en-US" altLang="ru-RU" smtClean="0"/>
              <a:t> II</a:t>
            </a:r>
          </a:p>
        </p:txBody>
      </p:sp>
    </p:spTree>
    <p:extLst>
      <p:ext uri="{BB962C8B-B14F-4D97-AF65-F5344CB8AC3E}">
        <p14:creationId xmlns:p14="http://schemas.microsoft.com/office/powerpoint/2010/main" val="99275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92163"/>
          </a:xfrm>
        </p:spPr>
        <p:txBody>
          <a:bodyPr/>
          <a:lstStyle/>
          <a:p>
            <a:pPr eaLnBrk="1" hangingPunct="1"/>
            <a:r>
              <a:rPr lang="ru-RU" altLang="ru-RU" sz="4000" smtClean="0"/>
              <a:t>Профаза</a:t>
            </a:r>
            <a:r>
              <a:rPr lang="en-US" altLang="ru-RU" sz="4000" smtClean="0"/>
              <a:t> II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762000"/>
            <a:ext cx="8229600" cy="1676400"/>
          </a:xfrm>
          <a:prstGeom prst="rect">
            <a:avLst/>
          </a:prstGeom>
        </p:spPr>
        <p:txBody>
          <a:bodyPr/>
          <a:lstStyle/>
          <a:p>
            <a:pPr marL="457200" lvl="1" indent="0" eaLnBrk="1" hangingPunct="1">
              <a:buFontTx/>
              <a:buChar char="•"/>
            </a:pPr>
            <a:r>
              <a:rPr lang="ru-RU" altLang="ru-RU" smtClean="0"/>
              <a:t> профаз</a:t>
            </a:r>
            <a:r>
              <a:rPr lang="uz-Cyrl-UZ" altLang="ru-RU" smtClean="0"/>
              <a:t>а </a:t>
            </a:r>
            <a:r>
              <a:rPr lang="en-US" altLang="ru-RU" smtClean="0"/>
              <a:t>II</a:t>
            </a:r>
            <a:r>
              <a:rPr lang="uz-Cyrl-UZ" altLang="ru-RU" smtClean="0"/>
              <a:t> якунланиши билан ядро мембранаси йўқолади</a:t>
            </a:r>
            <a:r>
              <a:rPr lang="en-US" altLang="ru-RU" smtClean="0"/>
              <a:t>.</a:t>
            </a:r>
          </a:p>
          <a:p>
            <a:pPr marL="457200" lvl="1" indent="0" eaLnBrk="1" hangingPunct="1">
              <a:buFontTx/>
              <a:buChar char="•"/>
            </a:pPr>
            <a:r>
              <a:rPr lang="ru-RU" altLang="ru-RU" smtClean="0"/>
              <a:t> хромосом</a:t>
            </a:r>
            <a:r>
              <a:rPr lang="uz-Cyrl-UZ" altLang="ru-RU" smtClean="0"/>
              <a:t>алар яна</a:t>
            </a:r>
            <a:r>
              <a:rPr lang="ru-RU" altLang="ru-RU" smtClean="0"/>
              <a:t> </a:t>
            </a:r>
            <a:r>
              <a:rPr lang="uz-Cyrl-UZ" altLang="ru-RU" smtClean="0"/>
              <a:t>ихчам бўлиб қоладилар</a:t>
            </a:r>
            <a:r>
              <a:rPr lang="ru-RU" altLang="ru-RU" smtClean="0"/>
              <a:t>. </a:t>
            </a:r>
            <a:endParaRPr lang="en-US" altLang="ru-RU" smtClean="0"/>
          </a:p>
        </p:txBody>
      </p:sp>
      <p:pic>
        <p:nvPicPr>
          <p:cNvPr id="17412" name="Picture 5" descr="pro2 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319338"/>
            <a:ext cx="7581900" cy="45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21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44563"/>
          </a:xfrm>
        </p:spPr>
        <p:txBody>
          <a:bodyPr/>
          <a:lstStyle/>
          <a:p>
            <a:pPr eaLnBrk="1" hangingPunct="1"/>
            <a:r>
              <a:rPr lang="ru-RU" altLang="ru-RU" sz="4000" smtClean="0"/>
              <a:t>Метофаза</a:t>
            </a:r>
            <a:r>
              <a:rPr lang="en-US" altLang="ru-RU" sz="4000" smtClean="0"/>
              <a:t> II: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914400"/>
            <a:ext cx="8229600" cy="1676400"/>
          </a:xfrm>
          <a:prstGeom prst="rect">
            <a:avLst/>
          </a:prstGeom>
        </p:spPr>
        <p:txBody>
          <a:bodyPr/>
          <a:lstStyle/>
          <a:p>
            <a:pPr lvl="1" eaLnBrk="1" hangingPunct="1">
              <a:lnSpc>
                <a:spcPct val="90000"/>
              </a:lnSpc>
              <a:buFontTx/>
              <a:buChar char="•"/>
            </a:pPr>
            <a:r>
              <a:rPr lang="ru-RU" altLang="ru-RU" smtClean="0"/>
              <a:t>хромосом</a:t>
            </a:r>
            <a:r>
              <a:rPr lang="uz-Cyrl-UZ" altLang="ru-RU" smtClean="0"/>
              <a:t>алар </a:t>
            </a:r>
            <a:r>
              <a:rPr lang="ru-RU" altLang="ru-RU" smtClean="0"/>
              <a:t>экватор</a:t>
            </a:r>
            <a:r>
              <a:rPr lang="uz-Cyrl-UZ" altLang="ru-RU" smtClean="0"/>
              <a:t> текислигида ва</a:t>
            </a:r>
            <a:r>
              <a:rPr lang="ru-RU" altLang="ru-RU" smtClean="0"/>
              <a:t> микро</a:t>
            </a:r>
            <a:r>
              <a:rPr lang="uz-Cyrl-UZ" altLang="ru-RU" smtClean="0"/>
              <a:t>найчаларда жойлашадилар қарама</a:t>
            </a:r>
            <a:r>
              <a:rPr lang="ru-RU" altLang="ru-RU" smtClean="0"/>
              <a:t>-</a:t>
            </a:r>
            <a:r>
              <a:rPr lang="uz-Cyrl-UZ" altLang="ru-RU" smtClean="0"/>
              <a:t>қарши томондан </a:t>
            </a:r>
            <a:r>
              <a:rPr lang="ru-RU" altLang="ru-RU" smtClean="0"/>
              <a:t>центромер</a:t>
            </a:r>
            <a:r>
              <a:rPr lang="uz-Cyrl-UZ" altLang="ru-RU" smtClean="0"/>
              <a:t>ларга ёпишадилар</a:t>
            </a:r>
            <a:r>
              <a:rPr lang="ru-RU" altLang="ru-RU" smtClean="0"/>
              <a:t>.</a:t>
            </a:r>
            <a:endParaRPr lang="en-US" altLang="ru-RU" sz="2400" smtClean="0"/>
          </a:p>
        </p:txBody>
      </p:sp>
      <p:pic>
        <p:nvPicPr>
          <p:cNvPr id="18436" name="Picture 5" descr="meta2 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33663"/>
            <a:ext cx="7239000" cy="422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553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68363"/>
          </a:xfrm>
        </p:spPr>
        <p:txBody>
          <a:bodyPr/>
          <a:lstStyle/>
          <a:p>
            <a:pPr eaLnBrk="1" hangingPunct="1"/>
            <a:r>
              <a:rPr lang="ru-RU" altLang="ru-RU" sz="4000" smtClean="0"/>
              <a:t>Анафаза</a:t>
            </a:r>
            <a:r>
              <a:rPr lang="en-US" altLang="ru-RU" sz="4000" smtClean="0"/>
              <a:t> II: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762000"/>
            <a:ext cx="8229600" cy="2057400"/>
          </a:xfrm>
          <a:prstGeom prst="rect">
            <a:avLst/>
          </a:prstGeom>
        </p:spPr>
        <p:txBody>
          <a:bodyPr/>
          <a:lstStyle/>
          <a:p>
            <a:pPr marL="0" indent="0" eaLnBrk="1" hangingPunct="1"/>
            <a:r>
              <a:rPr lang="uz-Cyrl-UZ" altLang="ru-RU" sz="2800" smtClean="0"/>
              <a:t> ҳар бир </a:t>
            </a:r>
            <a:r>
              <a:rPr lang="ru-RU" altLang="ru-RU" sz="2800" smtClean="0"/>
              <a:t>хромосом</a:t>
            </a:r>
            <a:r>
              <a:rPr lang="uz-Cyrl-UZ" altLang="ru-RU" sz="2800" smtClean="0"/>
              <a:t>а ц</a:t>
            </a:r>
            <a:r>
              <a:rPr lang="ru-RU" altLang="ru-RU" sz="2800" smtClean="0"/>
              <a:t>ентромера</a:t>
            </a:r>
            <a:r>
              <a:rPr lang="uz-Cyrl-UZ" altLang="ru-RU" sz="2800" smtClean="0"/>
              <a:t>си</a:t>
            </a:r>
            <a:r>
              <a:rPr lang="ru-RU" altLang="ru-RU" sz="2800" smtClean="0"/>
              <a:t> (</a:t>
            </a:r>
            <a:r>
              <a:rPr lang="uz-Cyrl-UZ" altLang="ru-RU" sz="2800" smtClean="0"/>
              <a:t>ўхшаш хромосомаларни бирга ушлаб турган</a:t>
            </a:r>
            <a:r>
              <a:rPr lang="ru-RU" altLang="ru-RU" sz="2800" smtClean="0"/>
              <a:t>)</a:t>
            </a:r>
            <a:r>
              <a:rPr lang="uz-Cyrl-UZ" altLang="ru-RU" sz="2800" smtClean="0"/>
              <a:t> парчаланиб, ҳужайранинг қарама</a:t>
            </a:r>
            <a:r>
              <a:rPr lang="ru-RU" altLang="ru-RU" sz="2800" smtClean="0"/>
              <a:t>-</a:t>
            </a:r>
            <a:r>
              <a:rPr lang="uz-Cyrl-UZ" altLang="ru-RU" sz="2800" smtClean="0"/>
              <a:t>қарши қисмига ҳаракатланишларига имкон беради</a:t>
            </a:r>
            <a:r>
              <a:rPr lang="ru-RU" altLang="ru-RU" sz="2800" smtClean="0"/>
              <a:t>. </a:t>
            </a:r>
            <a:endParaRPr lang="en-US" altLang="ru-RU" sz="2800" smtClean="0"/>
          </a:p>
        </p:txBody>
      </p:sp>
      <p:pic>
        <p:nvPicPr>
          <p:cNvPr id="19460" name="Picture 4" descr="ana2 lbl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60650"/>
            <a:ext cx="7188200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819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15963"/>
          </a:xfrm>
        </p:spPr>
        <p:txBody>
          <a:bodyPr/>
          <a:lstStyle/>
          <a:p>
            <a:pPr eaLnBrk="1" hangingPunct="1"/>
            <a:r>
              <a:rPr lang="ru-RU" altLang="ru-RU" sz="4000" smtClean="0"/>
              <a:t>Телефаза</a:t>
            </a:r>
            <a:r>
              <a:rPr lang="en-US" altLang="ru-RU" sz="4000" smtClean="0"/>
              <a:t> II: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685800"/>
            <a:ext cx="8229600" cy="1600200"/>
          </a:xfrm>
          <a:prstGeom prst="rect">
            <a:avLst/>
          </a:prstGeom>
        </p:spPr>
        <p:txBody>
          <a:bodyPr/>
          <a:lstStyle/>
          <a:p>
            <a:pPr marL="0" indent="0" eaLnBrk="1" hangingPunct="1"/>
            <a:r>
              <a:rPr lang="uz-Cyrl-UZ" altLang="ru-RU" smtClean="0"/>
              <a:t> ме</a:t>
            </a:r>
            <a:r>
              <a:rPr lang="ru-RU" altLang="ru-RU" smtClean="0"/>
              <a:t>йоз телефаз</a:t>
            </a:r>
            <a:r>
              <a:rPr lang="uz-Cyrl-UZ" altLang="ru-RU" smtClean="0"/>
              <a:t>а</a:t>
            </a:r>
            <a:r>
              <a:rPr lang="en-US" altLang="ru-RU" smtClean="0"/>
              <a:t> II</a:t>
            </a:r>
            <a:r>
              <a:rPr lang="uz-Cyrl-UZ" altLang="ru-RU" smtClean="0"/>
              <a:t> билан якунланади</a:t>
            </a:r>
            <a:r>
              <a:rPr lang="en-US" altLang="ru-RU" smtClean="0"/>
              <a:t>,</a:t>
            </a:r>
            <a:r>
              <a:rPr lang="uz-Cyrl-UZ" altLang="ru-RU" smtClean="0"/>
              <a:t> унда хромосомалар икки   ядрони шакллантиради</a:t>
            </a:r>
            <a:r>
              <a:rPr lang="ru-RU" altLang="ru-RU" smtClean="0"/>
              <a:t>.</a:t>
            </a:r>
            <a:endParaRPr lang="en-US" altLang="ru-RU" smtClean="0"/>
          </a:p>
        </p:txBody>
      </p:sp>
      <p:pic>
        <p:nvPicPr>
          <p:cNvPr id="20484" name="Picture 4" descr="telo2 lb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462213"/>
            <a:ext cx="6705600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539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944563"/>
          </a:xfrm>
        </p:spPr>
        <p:txBody>
          <a:bodyPr/>
          <a:lstStyle/>
          <a:p>
            <a:pPr eaLnBrk="1" hangingPunct="1"/>
            <a:r>
              <a:rPr lang="ru-RU" altLang="ru-RU" sz="4000" smtClean="0"/>
              <a:t>Мейоз</a:t>
            </a:r>
            <a:r>
              <a:rPr lang="uz-Cyrl-UZ" altLang="ru-RU" sz="4000" smtClean="0"/>
              <a:t>нинг </a:t>
            </a:r>
            <a:r>
              <a:rPr lang="ru-RU" altLang="ru-RU" sz="4000" smtClean="0"/>
              <a:t>а</a:t>
            </a:r>
            <a:r>
              <a:rPr lang="uz-Cyrl-UZ" altLang="ru-RU" sz="4000" smtClean="0"/>
              <a:t>ҳамияти</a:t>
            </a:r>
            <a:r>
              <a:rPr lang="en-US" altLang="ru-RU" sz="4000" smtClean="0"/>
              <a:t>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828800"/>
            <a:ext cx="8229600" cy="3429000"/>
          </a:xfrm>
          <a:prstGeom prst="rect">
            <a:avLst/>
          </a:prstGeom>
        </p:spPr>
        <p:txBody>
          <a:bodyPr/>
          <a:lstStyle/>
          <a:p>
            <a:pPr marL="990600" lvl="1" indent="-533400" eaLnBrk="1" hangingPunct="1">
              <a:buFontTx/>
              <a:buChar char="•"/>
            </a:pPr>
            <a:r>
              <a:rPr lang="uz-Cyrl-UZ" altLang="ru-RU" smtClean="0"/>
              <a:t>м</a:t>
            </a:r>
            <a:r>
              <a:rPr lang="ru-RU" altLang="ru-RU" smtClean="0"/>
              <a:t>ейоз</a:t>
            </a:r>
            <a:r>
              <a:rPr lang="uz-Cyrl-UZ" altLang="ru-RU" smtClean="0"/>
              <a:t> бу жинсий йўл билан кўпаядиган организмлар </a:t>
            </a:r>
            <a:r>
              <a:rPr lang="ru-RU" altLang="ru-RU" smtClean="0"/>
              <a:t>хромосом</a:t>
            </a:r>
            <a:r>
              <a:rPr lang="uz-Cyrl-UZ" altLang="ru-RU" smtClean="0"/>
              <a:t>алари сонини доимий сақловчи </a:t>
            </a:r>
            <a:r>
              <a:rPr lang="ru-RU" altLang="ru-RU" smtClean="0"/>
              <a:t>механизм. </a:t>
            </a:r>
            <a:r>
              <a:rPr lang="en-US" altLang="ru-RU" smtClean="0"/>
              <a:t> </a:t>
            </a:r>
          </a:p>
          <a:p>
            <a:pPr marL="990600" lvl="1" indent="-533400" eaLnBrk="1" hangingPunct="1">
              <a:buFontTx/>
              <a:buChar char="•"/>
            </a:pPr>
            <a:r>
              <a:rPr lang="uz-Cyrl-UZ" altLang="ru-RU" smtClean="0"/>
              <a:t>у</a:t>
            </a:r>
            <a:r>
              <a:rPr lang="ru-RU" altLang="ru-RU" smtClean="0"/>
              <a:t> организмда бир авлоддан иккинчи авлодда генетик турланишларини оширади.</a:t>
            </a:r>
            <a:endParaRPr lang="en-US" altLang="ru-RU" smtClean="0"/>
          </a:p>
        </p:txBody>
      </p:sp>
    </p:spTree>
    <p:extLst>
      <p:ext uri="{BB962C8B-B14F-4D97-AF65-F5344CB8AC3E}">
        <p14:creationId xmlns:p14="http://schemas.microsoft.com/office/powerpoint/2010/main" val="404147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752600"/>
            <a:ext cx="8686800" cy="4648200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uz-Cyrl-UZ" altLang="ru-RU" sz="7200" smtClean="0"/>
              <a:t>Эътиборингиз учун рахмат</a:t>
            </a:r>
            <a:endParaRPr lang="en-US" altLang="ru-RU" sz="7200" smtClean="0"/>
          </a:p>
          <a:p>
            <a:pPr eaLnBrk="1" hangingPunct="1">
              <a:buFontTx/>
              <a:buNone/>
            </a:pPr>
            <a:endParaRPr lang="en-US" altLang="ru-RU" smtClean="0"/>
          </a:p>
        </p:txBody>
      </p:sp>
    </p:spTree>
    <p:extLst>
      <p:ext uri="{BB962C8B-B14F-4D97-AF65-F5344CB8AC3E}">
        <p14:creationId xmlns:p14="http://schemas.microsoft.com/office/powerpoint/2010/main" val="314047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 algn="ctr">
              <a:buNone/>
            </a:pPr>
            <a:r>
              <a:rPr lang="ru-RU" altLang="ru-RU" sz="2400" b="1" dirty="0"/>
              <a:t>П</a:t>
            </a:r>
            <a:r>
              <a:rPr lang="en-US" altLang="ru-RU" sz="2400" b="1" dirty="0" err="1"/>
              <a:t>ахитена</a:t>
            </a:r>
            <a:r>
              <a:rPr lang="en-US" altLang="ru-RU" sz="2400" b="1" dirty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23519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://www.metod-kopilka.ru/images/doc/67/68342/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424936" cy="594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38088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74164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29663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24887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prezentacii.com/uploads/posts/2013-01/1359496683_gametogen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52" y="0"/>
            <a:ext cx="8725328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18723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images.myshared.ru/10/994926/slide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56" y="139561"/>
            <a:ext cx="8712424" cy="653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12385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eb-local.rudn.ru/web-local/prep/rj/files.php?f=pf_8ca191d1ff8c89a1d2d34c195cda92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61912"/>
            <a:ext cx="8930910" cy="660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33785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://bio.1september.ru/2000/19/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60648"/>
            <a:ext cx="873690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94431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go3.imgsmail.ru/imgpreview?key=1487dbd817f1fb82&amp;mb=imgdb_preview_7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96448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81141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bannikov.narod.ru/images/gametogene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23" y="188640"/>
            <a:ext cx="903325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8570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098576" cy="106613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Мейоз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http://wikireading.ru/img/411927_25_i_07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81" b="50000"/>
          <a:stretch/>
        </p:blipFill>
        <p:spPr bwMode="auto">
          <a:xfrm>
            <a:off x="153607" y="188640"/>
            <a:ext cx="869635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49761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://znanie.podelise.ru/tw_files2/urls_409/9/d-8728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18" y="260648"/>
            <a:ext cx="8721661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87231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http://900igr.net/datas/biologija/Mitoz-i-mejoz/0025-025-Metafaza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661575" cy="649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83169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4578" name="Picture 2" descr="http://wikireading.ru/img/411927_25_i_07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65" b="52044"/>
          <a:stretch/>
        </p:blipFill>
        <p:spPr bwMode="auto">
          <a:xfrm>
            <a:off x="357916" y="188640"/>
            <a:ext cx="85345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41314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5602" name="Picture 2" descr="http://wikireading.ru/img/411927_25_i_07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0" y="260648"/>
            <a:ext cx="8892480" cy="628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40774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http://900igr.net/datas/biologija/Mitoz-i-mejoz/0026-026-Anafaza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043"/>
            <a:ext cx="8760023" cy="6570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06170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http://cf.ppt-online.org/files/slide/o/OrxNup2fmaCYnIBWZA3bLEy6l50UHRPztgwSse/slide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361511" cy="627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62813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7106" name="Picture 2" descr="https://go3.imgsmail.ru/imgpreview?key=7adb2bf028a79d0c&amp;mb=imgdb_preview_1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23"/>
            <a:ext cx="8809181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09453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s://fs00.infourok.ru/images/doc/173/198380/310/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51263"/>
            <a:ext cx="8736905" cy="6538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08513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://900igr.net/datas/biologija/Delenie-kletki-mejoz/0011-011-Profaza-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331551" cy="624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01065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http://cf.ppt-online.org/files/slide/o/OrxNup2fmaCYnIBWZA3bLEy6l50UHRPztgwSse/slide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906"/>
            <a:ext cx="8668126" cy="650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6232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http://cf.ppt-online.org/files/slide/1/1MJNLPVFtxy4Z97qcCSp2OrjT80b6suvAgkzWB/slide-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0"/>
            <a:ext cx="8796469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20565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http://cf.ppt-online.org/files/slide/o/OrxNup2fmaCYnIBWZA3bLEy6l50UHRPztgwSse/slide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568952" cy="615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3643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http://dok.opredelim.com/pars_docs/refs/8/7487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260648"/>
            <a:ext cx="8733730" cy="600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76027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6" name="Picture 2" descr="http://cf.ppt-online.org/files/slide/o/OrxNup2fmaCYnIBWZA3bLEy6l50UHRPztgwSse/slide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78497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09217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 descr="http://biouroki.ru/content/page/947/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0"/>
            <a:ext cx="8791238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83894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ru-RU" b="1" dirty="0"/>
              <a:t>Веретено́ </a:t>
            </a:r>
            <a:r>
              <a:rPr lang="ru-RU" b="1" dirty="0" err="1"/>
              <a:t>деле́ния</a:t>
            </a:r>
            <a:r>
              <a:rPr lang="ru-RU" dirty="0"/>
              <a:t> — динамичная структура, которая образуется в </a:t>
            </a:r>
            <a:r>
              <a:rPr lang="ru-RU" dirty="0">
                <a:hlinkClick r:id="rId2" tooltip="Митоз"/>
              </a:rPr>
              <a:t>митозе</a:t>
            </a:r>
            <a:r>
              <a:rPr lang="ru-RU" dirty="0"/>
              <a:t> и </a:t>
            </a:r>
            <a:r>
              <a:rPr lang="ru-RU" dirty="0">
                <a:hlinkClick r:id="rId3" tooltip="Мейоз"/>
              </a:rPr>
              <a:t>мейозе</a:t>
            </a:r>
            <a:r>
              <a:rPr lang="ru-RU" dirty="0"/>
              <a:t> для обеспечения </a:t>
            </a:r>
            <a:r>
              <a:rPr lang="ru-RU" dirty="0" err="1"/>
              <a:t>сегрегации</a:t>
            </a:r>
            <a:r>
              <a:rPr lang="ru-RU" dirty="0" err="1">
                <a:hlinkClick r:id="rId4" tooltip="Хромосом"/>
              </a:rPr>
              <a:t>хромосом</a:t>
            </a:r>
            <a:r>
              <a:rPr lang="ru-RU" dirty="0"/>
              <a:t> и деления клетки. Типичное веретено является биполярным — между двумя полюсами образуется веретенообразная система микротрубочек. </a:t>
            </a:r>
            <a:r>
              <a:rPr lang="ru-RU" dirty="0">
                <a:hlinkClick r:id="rId5" tooltip="Микротрубочки"/>
              </a:rPr>
              <a:t>Микротрубочки</a:t>
            </a:r>
            <a:r>
              <a:rPr lang="ru-RU" dirty="0"/>
              <a:t> веретена присоединяются к </a:t>
            </a:r>
            <a:r>
              <a:rPr lang="ru-RU" dirty="0" err="1">
                <a:hlinkClick r:id="rId6" tooltip="Кинетохор"/>
              </a:rPr>
              <a:t>кинетохорам</a:t>
            </a:r>
            <a:r>
              <a:rPr lang="ru-RU" dirty="0"/>
              <a:t> </a:t>
            </a:r>
            <a:r>
              <a:rPr lang="ru-RU" dirty="0">
                <a:hlinkClick r:id="rId7" tooltip="Хроматиды"/>
              </a:rPr>
              <a:t>хроматид</a:t>
            </a:r>
            <a:r>
              <a:rPr lang="ru-RU" dirty="0"/>
              <a:t> в </a:t>
            </a:r>
            <a:r>
              <a:rPr lang="ru-RU" dirty="0" err="1"/>
              <a:t>области</a:t>
            </a:r>
            <a:r>
              <a:rPr lang="ru-RU" dirty="0" err="1">
                <a:hlinkClick r:id="rId8" tooltip="Центромера"/>
              </a:rPr>
              <a:t>центромер</a:t>
            </a:r>
            <a:r>
              <a:rPr lang="ru-RU" dirty="0"/>
              <a:t> и обеспечивают движение хромосом по направлению к полюсам</a:t>
            </a:r>
            <a:r>
              <a:rPr lang="ru-RU" dirty="0" smtClean="0"/>
              <a:t>.</a:t>
            </a:r>
          </a:p>
          <a:p>
            <a:r>
              <a:rPr lang="ru-RU" dirty="0"/>
              <a:t>Веретено образуют три основных структурных элемента: микротрубочки, полюса деления и хромосомы. В организации полюсов деления у </a:t>
            </a:r>
            <a:r>
              <a:rPr lang="ru-RU" dirty="0">
                <a:hlinkClick r:id="rId9" tooltip="Животные"/>
              </a:rPr>
              <a:t>животных</a:t>
            </a:r>
            <a:r>
              <a:rPr lang="ru-RU" dirty="0"/>
              <a:t> участвуют </a:t>
            </a:r>
            <a:r>
              <a:rPr lang="ru-RU" dirty="0">
                <a:hlinkClick r:id="rId10" tooltip="Центросома"/>
              </a:rPr>
              <a:t>центросомы</a:t>
            </a:r>
            <a:r>
              <a:rPr lang="ru-RU" dirty="0"/>
              <a:t>, содержащие </a:t>
            </a:r>
            <a:r>
              <a:rPr lang="ru-RU" u="sng" dirty="0">
                <a:hlinkClick r:id="rId11" tooltip="Центриоли"/>
              </a:rPr>
              <a:t>центриоли</a:t>
            </a:r>
            <a:r>
              <a:rPr lang="ru-RU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388142148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s://upload.wikimedia.org/wikipedia/commons/thumb/b/bc/Mitotic_spindle_in_animal_cell_%28jpg%29.jpg/240px-Mitotic_spindle_in_animal_cell_%28jpg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00808"/>
            <a:ext cx="2906925" cy="238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68" name="Picture 4" descr="https://upload.wikimedia.org/wikipedia/commons/thumb/9/97/Mitotic_spindle_in_animal_cell.svg/240px-Mitotic_spindle_in_animal_cell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304" y="836712"/>
            <a:ext cx="6264696" cy="519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4574148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165</TotalTime>
  <Words>648</Words>
  <Application>Microsoft Office PowerPoint</Application>
  <PresentationFormat>Экран (4:3)</PresentationFormat>
  <Paragraphs>85</Paragraphs>
  <Slides>87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87</vt:i4>
      </vt:variant>
    </vt:vector>
  </HeadingPairs>
  <TitlesOfParts>
    <vt:vector size="88" baseType="lpstr">
      <vt:lpstr>Воздушный поток</vt:lpstr>
      <vt:lpstr>Hujayra  reproduksiyasi </vt:lpstr>
      <vt:lpstr>Презентация PowerPoint</vt:lpstr>
      <vt:lpstr>Mitoz yoki noto’g’ri bo’linish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Промета фаза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Мейоз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Анафаза I:</vt:lpstr>
      <vt:lpstr>Телофаза I:</vt:lpstr>
      <vt:lpstr>Мейоз II:</vt:lpstr>
      <vt:lpstr>Мейоз II босқичлари:</vt:lpstr>
      <vt:lpstr>Профаза II</vt:lpstr>
      <vt:lpstr>Метофаза II:</vt:lpstr>
      <vt:lpstr>Анафаза II:</vt:lpstr>
      <vt:lpstr>Телефаза II:</vt:lpstr>
      <vt:lpstr>Мейознинг аҳамияти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Мейоз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Репродукция клеток </dc:title>
  <dc:creator>ГулДУ</dc:creator>
  <cp:lastModifiedBy>Nodira</cp:lastModifiedBy>
  <cp:revision>43</cp:revision>
  <dcterms:created xsi:type="dcterms:W3CDTF">2017-12-03T07:20:00Z</dcterms:created>
  <dcterms:modified xsi:type="dcterms:W3CDTF">2018-11-22T02:07:44Z</dcterms:modified>
</cp:coreProperties>
</file>